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65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4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9C413A-87B1-4CAB-9DFD-9F1DD6C49660}" type="datetimeFigureOut">
              <a:rPr kumimoji="1" lang="ja-JP" altLang="en-US" smtClean="0"/>
              <a:t>2022/3/14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7040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5DF4B6-CABA-496A-9DE3-15F201FF4B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9517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スライド イメージ プレースホルダー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ノート プレースホルダー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ja-JP" altLang="en-US" smtClean="0">
              <a:latin typeface="Arial" panose="020B0604020202020204" pitchFamily="34" charset="0"/>
              <a:ea typeface="ＭＳ Ｐ明朝" panose="02020600040205080304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3465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5DF4B6-CABA-496A-9DE3-15F201FF4B3B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7156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dirty="0"/>
              <a:t>マスター サブタイトルの書式設定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fld id="{60B0F912-A5EE-4E2F-BB22-0EE6A8B0D881}" type="datetime1">
              <a:rPr kumimoji="1" lang="ja-JP" altLang="en-US" smtClean="0"/>
              <a:t>2022/3/14</a:t>
            </a:fld>
            <a:endParaRPr kumimoji="1" lang="ja-JP" alt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F802F4C4-174D-4F68-93C3-A070DD52DF29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14" name="Picture 7" descr="mlit_top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230"/>
          <a:stretch>
            <a:fillRect/>
          </a:stretch>
        </p:blipFill>
        <p:spPr bwMode="auto">
          <a:xfrm>
            <a:off x="0" y="6524625"/>
            <a:ext cx="91440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8"/>
          <p:cNvSpPr>
            <a:spLocks noChangeArrowheads="1"/>
          </p:cNvSpPr>
          <p:nvPr userDrawn="1"/>
        </p:nvSpPr>
        <p:spPr bwMode="auto">
          <a:xfrm>
            <a:off x="1692275" y="3284538"/>
            <a:ext cx="7451725" cy="73025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txBody>
          <a:bodyPr wrap="none" anchor="ctr"/>
          <a:lstStyle>
            <a:lvl1pPr eaLnBrk="0" hangingPunct="0"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endParaRPr lang="ja-JP" altLang="en-US"/>
          </a:p>
        </p:txBody>
      </p:sp>
      <p:pic>
        <p:nvPicPr>
          <p:cNvPr id="16" name="Picture 9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51550"/>
            <a:ext cx="2124075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 Box 10"/>
          <p:cNvSpPr txBox="1">
            <a:spLocks noChangeArrowheads="1"/>
          </p:cNvSpPr>
          <p:nvPr userDrawn="1"/>
        </p:nvSpPr>
        <p:spPr bwMode="auto">
          <a:xfrm>
            <a:off x="0" y="6524625"/>
            <a:ext cx="3636963" cy="2746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r>
              <a:rPr lang="en-US" altLang="ja-JP" sz="1200" i="1" dirty="0">
                <a:solidFill>
                  <a:schemeClr val="bg1"/>
                </a:solidFill>
                <a:latin typeface="Times New Roman" pitchFamily="18" charset="0"/>
              </a:rPr>
              <a:t>Ministry of Land, Infrastructure, Transport and Tourism</a:t>
            </a:r>
          </a:p>
        </p:txBody>
      </p:sp>
    </p:spTree>
    <p:extLst>
      <p:ext uri="{BB962C8B-B14F-4D97-AF65-F5344CB8AC3E}">
        <p14:creationId xmlns:p14="http://schemas.microsoft.com/office/powerpoint/2010/main" val="1123873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235CE-6ADF-4FA0-9EC0-0A083EEB83B9}" type="datetime1">
              <a:rPr kumimoji="1" lang="ja-JP" altLang="en-US" smtClean="0"/>
              <a:t>2022/3/14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2F4C4-174D-4F68-93C3-A070DD52DF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3328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C703A-C103-4B2D-9359-96049A434B2A}" type="datetime1">
              <a:rPr kumimoji="1" lang="ja-JP" altLang="en-US" smtClean="0"/>
              <a:t>2022/3/14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2F4C4-174D-4F68-93C3-A070DD52DF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2607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9E3BB-46FE-4AEC-9B04-4DE87A641132}" type="datetime1">
              <a:rPr kumimoji="1" lang="ja-JP" altLang="en-US" smtClean="0"/>
              <a:t>2022/3/14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2F4C4-174D-4F68-93C3-A070DD52DF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0042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07031-EC92-4395-9551-7749701B5826}" type="datetime1">
              <a:rPr kumimoji="1" lang="ja-JP" altLang="en-US" smtClean="0"/>
              <a:t>2022/3/14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2F4C4-174D-4F68-93C3-A070DD52DF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321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D5D3D-ABC9-4EC1-88FE-53DDF044200E}" type="datetime1">
              <a:rPr kumimoji="1" lang="ja-JP" altLang="en-US" smtClean="0"/>
              <a:t>2022/3/14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2F4C4-174D-4F68-93C3-A070DD52DF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1427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9AA39-7528-42CB-9565-30282846C198}" type="datetime1">
              <a:rPr kumimoji="1" lang="ja-JP" altLang="en-US" smtClean="0"/>
              <a:t>2022/3/14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2F4C4-174D-4F68-93C3-A070DD52DF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3726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2E751-BDE7-4976-B322-70F06CAE2351}" type="datetime1">
              <a:rPr kumimoji="1" lang="ja-JP" altLang="en-US" smtClean="0"/>
              <a:t>2022/3/14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2F4C4-174D-4F68-93C3-A070DD52DF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682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84A37-5CE2-48FA-AA6C-3160196F3DA5}" type="datetime1">
              <a:rPr kumimoji="1" lang="ja-JP" altLang="en-US" smtClean="0"/>
              <a:t>2022/3/14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2F4C4-174D-4F68-93C3-A070DD52DF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4224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3EC4B-AADC-4995-8955-4F01D93EF203}" type="datetime1">
              <a:rPr kumimoji="1" lang="ja-JP" altLang="en-US" smtClean="0"/>
              <a:t>2022/3/14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2F4C4-174D-4F68-93C3-A070DD52DF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9116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EA468-F079-4402-9172-A385C2E112CF}" type="datetime1">
              <a:rPr kumimoji="1" lang="ja-JP" altLang="en-US" smtClean="0"/>
              <a:t>2022/3/14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2F4C4-174D-4F68-93C3-A070DD52DF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508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54398C-8866-4A0E-A3D4-99D6ADEA3D32}" type="datetime1">
              <a:rPr kumimoji="1" lang="ja-JP" altLang="en-US" smtClean="0"/>
              <a:t>2022/3/14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02F4C4-174D-4F68-93C3-A070DD52DF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6058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64"/>
          <p:cNvSpPr>
            <a:spLocks noChangeArrowheads="1"/>
          </p:cNvSpPr>
          <p:nvPr/>
        </p:nvSpPr>
        <p:spPr bwMode="auto">
          <a:xfrm>
            <a:off x="358775" y="2133586"/>
            <a:ext cx="8461375" cy="1197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148" tIns="44074" rIns="88148" bIns="44074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3600" dirty="0" smtClean="0">
                <a:solidFill>
                  <a:srgbClr val="1F497D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「中部の港湾におけるフェーズ別</a:t>
            </a:r>
            <a:endParaRPr lang="en-US" altLang="ja-JP" sz="3600" dirty="0" smtClean="0">
              <a:solidFill>
                <a:srgbClr val="1F497D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3600" dirty="0" smtClean="0">
                <a:solidFill>
                  <a:srgbClr val="1F497D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高潮</a:t>
            </a:r>
            <a:r>
              <a:rPr lang="ja-JP" altLang="en-US" sz="3600" dirty="0">
                <a:solidFill>
                  <a:srgbClr val="1F497D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対応</a:t>
            </a:r>
            <a:r>
              <a:rPr lang="ja-JP" altLang="en-US" sz="3600" dirty="0" smtClean="0">
                <a:solidFill>
                  <a:srgbClr val="1F497D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計画（</a:t>
            </a:r>
            <a:r>
              <a:rPr lang="ja-JP" altLang="en-US" sz="3600" dirty="0">
                <a:solidFill>
                  <a:srgbClr val="1F497D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業種別）</a:t>
            </a:r>
            <a:r>
              <a:rPr lang="ja-JP" altLang="en-US" sz="3600" dirty="0" smtClean="0">
                <a:solidFill>
                  <a:srgbClr val="1F497D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」</a:t>
            </a:r>
            <a:endParaRPr lang="en-US" altLang="ja-JP" sz="3600" dirty="0">
              <a:solidFill>
                <a:srgbClr val="1F497D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7172" name="テキスト ボックス 5"/>
          <p:cNvSpPr txBox="1">
            <a:spLocks noChangeArrowheads="1"/>
          </p:cNvSpPr>
          <p:nvPr/>
        </p:nvSpPr>
        <p:spPr bwMode="auto">
          <a:xfrm>
            <a:off x="2486025" y="4173538"/>
            <a:ext cx="4205288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kumimoji="0" lang="ja-JP" altLang="en-US" sz="24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中部地方整備局　港湾空港部</a:t>
            </a:r>
            <a:endParaRPr kumimoji="0" lang="en-US" altLang="ja-JP" sz="2400" b="1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kumimoji="0" lang="ja-JP" altLang="en-US" sz="24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kumimoji="0" lang="en-US" altLang="ja-JP" sz="24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4</a:t>
            </a:r>
            <a:r>
              <a:rPr kumimoji="0" lang="ja-JP" altLang="en-US" sz="2400" b="1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kumimoji="0" lang="en-US" altLang="ja-JP" sz="2400" b="1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3</a:t>
            </a:r>
            <a:r>
              <a:rPr kumimoji="0" lang="ja-JP" altLang="en-US" sz="2400" b="1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endParaRPr kumimoji="0" lang="en-US" altLang="ja-JP" sz="2400" b="1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9142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下矢印 98"/>
          <p:cNvSpPr/>
          <p:nvPr/>
        </p:nvSpPr>
        <p:spPr>
          <a:xfrm>
            <a:off x="822956" y="2548767"/>
            <a:ext cx="190252" cy="4191024"/>
          </a:xfrm>
          <a:prstGeom prst="downArrow">
            <a:avLst>
              <a:gd name="adj1" fmla="val 52660"/>
              <a:gd name="adj2" fmla="val 98248"/>
            </a:avLst>
          </a:prstGeom>
          <a:gradFill>
            <a:gsLst>
              <a:gs pos="100000">
                <a:srgbClr val="FF0000"/>
              </a:gs>
              <a:gs pos="100000">
                <a:schemeClr val="accent1">
                  <a:lumMod val="45000"/>
                  <a:lumOff val="55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100000">
                  <a:srgbClr val="FF0000"/>
                </a:gs>
                <a:gs pos="100000">
                  <a:schemeClr val="accent1">
                    <a:lumMod val="45000"/>
                    <a:lumOff val="55000"/>
                  </a:schemeClr>
                </a:gs>
                <a:gs pos="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graphicFrame>
        <p:nvGraphicFramePr>
          <p:cNvPr id="112" name="表 1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7154633"/>
              </p:ext>
            </p:extLst>
          </p:nvPr>
        </p:nvGraphicFramePr>
        <p:xfrm>
          <a:off x="200025" y="2143705"/>
          <a:ext cx="8864600" cy="460216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10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79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59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59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79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1599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36960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5785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/>
                        <a:t>フェーズ</a:t>
                      </a:r>
                    </a:p>
                  </a:txBody>
                  <a:tcPr marL="91441" marR="91441" marT="45714" marB="45714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900" dirty="0"/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/>
                        <a:t>気象庁の情報</a:t>
                      </a:r>
                    </a:p>
                  </a:txBody>
                  <a:tcPr marL="91441" marR="91441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/>
                        <a:t>各港の対応</a:t>
                      </a:r>
                      <a:r>
                        <a:rPr kumimoji="1" lang="en-US" altLang="ja-JP" sz="800" dirty="0" smtClean="0"/>
                        <a:t>※3</a:t>
                      </a:r>
                      <a:endParaRPr kumimoji="1" lang="ja-JP" altLang="en-US" sz="800" dirty="0"/>
                    </a:p>
                  </a:txBody>
                  <a:tcPr marL="91441" marR="91441" marT="45714" marB="45714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/>
                        <a:t>人命の安全確保、情報伝達等</a:t>
                      </a:r>
                    </a:p>
                  </a:txBody>
                  <a:tcPr marL="91441" marR="91441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731">
                <a:tc rowSpan="2">
                  <a:txBody>
                    <a:bodyPr/>
                    <a:lstStyle/>
                    <a:p>
                      <a:pPr algn="l"/>
                      <a:r>
                        <a:rPr kumimoji="1" lang="ja-JP" altLang="en-US" sz="900" dirty="0"/>
                        <a:t>台風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最接近の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１～５日前</a:t>
                      </a:r>
                      <a:endParaRPr kumimoji="1" lang="en-US" altLang="ja-JP" sz="900" dirty="0"/>
                    </a:p>
                  </a:txBody>
                  <a:tcPr marL="35996" marR="35996" marT="36001" marB="36001" anchor="ctr"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Ⅰ</a:t>
                      </a:r>
                    </a:p>
                  </a:txBody>
                  <a:tcPr marL="91441" marR="91441" marT="45714" marB="45714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41" marR="91441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41" marR="91441" marT="45714" marB="4571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050" b="1" dirty="0">
                          <a:solidFill>
                            <a:schemeClr val="bg1"/>
                          </a:solidFill>
                        </a:rPr>
                        <a:t>情報共有・提供</a:t>
                      </a:r>
                      <a:endParaRPr lang="en-US" altLang="ja-JP" sz="1050" b="1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050" b="1" dirty="0">
                          <a:solidFill>
                            <a:schemeClr val="bg1"/>
                          </a:solidFill>
                        </a:rPr>
                        <a:t>施設管理の指示</a:t>
                      </a:r>
                      <a:endParaRPr lang="en-US" altLang="ja-JP" sz="1050" b="1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050" b="1" dirty="0">
                          <a:solidFill>
                            <a:schemeClr val="bg1"/>
                          </a:solidFill>
                        </a:rPr>
                        <a:t>その他</a:t>
                      </a:r>
                      <a:endParaRPr lang="en-US" altLang="ja-JP" sz="1050" b="1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3266">
                <a:tc vMerge="1">
                  <a:txBody>
                    <a:bodyPr/>
                    <a:lstStyle/>
                    <a:p>
                      <a:pPr algn="l"/>
                      <a:endParaRPr kumimoji="1" lang="en-US" altLang="ja-JP" sz="900" dirty="0"/>
                    </a:p>
                  </a:txBody>
                  <a:tcPr marL="36000" marR="36000" marT="36002" marB="36002" anchor="ctr"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kumimoji="1" lang="en-US" altLang="ja-JP" sz="900" dirty="0"/>
                    </a:p>
                  </a:txBody>
                  <a:tcPr marL="91452" marR="91452" marT="45716" marB="45716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6" marB="457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6" marB="45716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41" marR="91441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41" marR="91441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41" marR="91441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9">
                <a:tc rowSpan="2">
                  <a:txBody>
                    <a:bodyPr/>
                    <a:lstStyle/>
                    <a:p>
                      <a:pPr algn="l"/>
                      <a:r>
                        <a:rPr kumimoji="1" lang="ja-JP" altLang="en-US" sz="900" dirty="0"/>
                        <a:t>台風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最接近の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１日前</a:t>
                      </a:r>
                      <a:endParaRPr kumimoji="1" lang="en-US" altLang="ja-JP" sz="900" dirty="0"/>
                    </a:p>
                  </a:txBody>
                  <a:tcPr marL="35996" marR="35996" marT="36001" marB="36001" anchor="ctr"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Ⅱ</a:t>
                      </a:r>
                    </a:p>
                  </a:txBody>
                  <a:tcPr marL="91441" marR="91441" marT="45714" marB="45714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1800" dirty="0"/>
                    </a:p>
                  </a:txBody>
                  <a:tcPr marL="91441" marR="91441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41" marR="91441" marT="45714" marB="4571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41" marR="91441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41" marR="91441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41" marR="91441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634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Ⅲ</a:t>
                      </a:r>
                    </a:p>
                  </a:txBody>
                  <a:tcPr marL="91441" marR="91441" marT="45714" marB="45714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kumimoji="1" lang="ja-JP" altLang="en-US" sz="900" dirty="0"/>
                        <a:t>　</a:t>
                      </a:r>
                    </a:p>
                  </a:txBody>
                  <a:tcPr marL="91441" marR="91441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41" marR="91441" marT="45714" marB="4571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ja-JP" altLang="en-US" sz="900" dirty="0"/>
                        <a:t>　　　　　　　</a:t>
                      </a:r>
                      <a:endParaRPr lang="en-US" altLang="ja-JP" sz="900" dirty="0"/>
                    </a:p>
                  </a:txBody>
                  <a:tcPr marL="91441" marR="91441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41" marR="91441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41" marR="91441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2989">
                <a:tc rowSpan="2">
                  <a:txBody>
                    <a:bodyPr/>
                    <a:lstStyle/>
                    <a:p>
                      <a:pPr algn="l"/>
                      <a:r>
                        <a:rPr kumimoji="1" lang="ja-JP" altLang="en-US" sz="900" dirty="0"/>
                        <a:t>台風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最接近の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半日前</a:t>
                      </a:r>
                    </a:p>
                  </a:txBody>
                  <a:tcPr marL="35996" marR="35996" marT="36001" marB="36001" anchor="ctr"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1" marB="45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altLang="ja-JP" sz="900" dirty="0"/>
                    </a:p>
                  </a:txBody>
                  <a:tcPr marL="91452" marR="91452" marT="45711" marB="4571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altLang="ja-JP" sz="900" dirty="0"/>
                    </a:p>
                  </a:txBody>
                  <a:tcPr marL="91452" marR="91452"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altLang="ja-JP" sz="900" dirty="0"/>
                    </a:p>
                  </a:txBody>
                  <a:tcPr marL="91452" marR="91452"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altLang="ja-JP" sz="900" dirty="0"/>
                    </a:p>
                  </a:txBody>
                  <a:tcPr marL="91452" marR="91452"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0874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Ⅳ</a:t>
                      </a:r>
                    </a:p>
                  </a:txBody>
                  <a:tcPr marL="91441" marR="91441" marT="45714" marB="45714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41" marR="91441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/>
                    </a:p>
                  </a:txBody>
                  <a:tcPr marL="91441" marR="91441" marT="45714" marB="4571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 dirty="0"/>
                    </a:p>
                  </a:txBody>
                  <a:tcPr marL="91441" marR="91441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/>
                    </a:p>
                  </a:txBody>
                  <a:tcPr marL="91441" marR="91441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 dirty="0"/>
                    </a:p>
                  </a:txBody>
                  <a:tcPr marL="91441" marR="91441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3138"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900" dirty="0"/>
                        <a:t>台風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最接近の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６時間前</a:t>
                      </a:r>
                      <a:endParaRPr kumimoji="1" lang="en-US" altLang="ja-JP" sz="900" dirty="0"/>
                    </a:p>
                  </a:txBody>
                  <a:tcPr marL="35996" marR="35996" marT="36001" marB="36001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kumimoji="1" lang="en-US" altLang="ja-JP" sz="900" dirty="0"/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41" marR="91441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chemeClr val="tx1"/>
                        </a:solidFill>
                      </a:endParaRPr>
                    </a:p>
                  </a:txBody>
                  <a:tcPr marL="91441" marR="91441" marT="45714" marB="4571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  <a:p>
                      <a:r>
                        <a:rPr kumimoji="1" lang="ja-JP" altLang="en-US" sz="900" dirty="0">
                          <a:solidFill>
                            <a:srgbClr val="0070C0"/>
                          </a:solidFill>
                        </a:rPr>
                        <a:t>　　</a:t>
                      </a:r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41" marR="91441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41" marR="91441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41" marR="91441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20712"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900" dirty="0"/>
                        <a:t>台風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最接近の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数時間前</a:t>
                      </a:r>
                    </a:p>
                    <a:p>
                      <a:pPr algn="l"/>
                      <a:endParaRPr kumimoji="1" lang="ja-JP" altLang="en-US" sz="900" dirty="0"/>
                    </a:p>
                  </a:txBody>
                  <a:tcPr marL="35996" marR="35996" marT="36001" marB="36001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41" marR="91441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chemeClr val="tx1"/>
                        </a:solidFill>
                      </a:endParaRPr>
                    </a:p>
                  </a:txBody>
                  <a:tcPr marL="91441" marR="91441" marT="45714" marB="4571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41" marR="91441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41" marR="91441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41" marR="91441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73265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/>
                        <a:t>高潮</a:t>
                      </a:r>
                      <a:endParaRPr kumimoji="1" lang="en-US" altLang="ja-JP" sz="9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/>
                        <a:t>発生時</a:t>
                      </a:r>
                    </a:p>
                    <a:p>
                      <a:pPr algn="l"/>
                      <a:endParaRPr kumimoji="1" lang="ja-JP" altLang="en-US" sz="900" dirty="0"/>
                    </a:p>
                  </a:txBody>
                  <a:tcPr marL="35996" marR="35996" marT="36001" marB="36001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41" marR="91441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ja-JP" altLang="en-US" sz="900" dirty="0"/>
                    </a:p>
                  </a:txBody>
                  <a:tcPr marL="91441" marR="91441" marT="45714" marB="4571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ja-JP" altLang="en-US" sz="900" dirty="0"/>
                    </a:p>
                  </a:txBody>
                  <a:tcPr marL="91441" marR="91441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ja-JP" altLang="en-US" sz="900" dirty="0"/>
                    </a:p>
                  </a:txBody>
                  <a:tcPr marL="91441" marR="91441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ja-JP" altLang="en-US" sz="900" dirty="0"/>
                    </a:p>
                  </a:txBody>
                  <a:tcPr marL="91441" marR="91441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7" name="Rectangle 2"/>
          <p:cNvSpPr txBox="1">
            <a:spLocks noChangeArrowheads="1"/>
          </p:cNvSpPr>
          <p:nvPr/>
        </p:nvSpPr>
        <p:spPr bwMode="auto">
          <a:xfrm>
            <a:off x="12700" y="47625"/>
            <a:ext cx="823595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9pPr>
          </a:lstStyle>
          <a:p>
            <a:pPr>
              <a:defRPr/>
            </a:pPr>
            <a:r>
              <a:rPr lang="ja-JP" altLang="en-US" sz="2000" kern="0" dirty="0"/>
              <a:t>国、港湾・海岸管理者の対応例</a:t>
            </a:r>
          </a:p>
        </p:txBody>
      </p:sp>
      <p:sp>
        <p:nvSpPr>
          <p:cNvPr id="7249" name="テキスト ボックス 16"/>
          <p:cNvSpPr txBox="1">
            <a:spLocks noChangeArrowheads="1"/>
          </p:cNvSpPr>
          <p:nvPr/>
        </p:nvSpPr>
        <p:spPr bwMode="auto">
          <a:xfrm>
            <a:off x="12700" y="728150"/>
            <a:ext cx="133882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200" dirty="0">
                <a:latin typeface="ＭＳ Ｐゴシック" panose="020B0600070205080204" pitchFamily="50" charset="-128"/>
              </a:rPr>
              <a:t>【</a:t>
            </a:r>
            <a:r>
              <a:rPr lang="ja-JP" altLang="en-US" sz="1200" dirty="0">
                <a:latin typeface="ＭＳ Ｐゴシック" panose="020B0600070205080204" pitchFamily="50" charset="-128"/>
              </a:rPr>
              <a:t>事前準備・対応</a:t>
            </a:r>
            <a:r>
              <a:rPr lang="en-US" altLang="ja-JP" sz="1200" dirty="0">
                <a:latin typeface="ＭＳ Ｐゴシック" panose="020B0600070205080204" pitchFamily="50" charset="-128"/>
              </a:rPr>
              <a:t>】</a:t>
            </a:r>
            <a:endParaRPr lang="ja-JP" altLang="en-US" sz="1200" dirty="0">
              <a:latin typeface="ＭＳ Ｐゴシック" panose="020B0600070205080204" pitchFamily="50" charset="-128"/>
            </a:endParaRPr>
          </a:p>
        </p:txBody>
      </p:sp>
      <p:sp>
        <p:nvSpPr>
          <p:cNvPr id="109" name="正方形/長方形 108"/>
          <p:cNvSpPr/>
          <p:nvPr/>
        </p:nvSpPr>
        <p:spPr>
          <a:xfrm>
            <a:off x="141288" y="1018911"/>
            <a:ext cx="8866187" cy="855875"/>
          </a:xfrm>
          <a:prstGeom prst="rect">
            <a:avLst/>
          </a:prstGeom>
          <a:noFill/>
          <a:ln>
            <a:solidFill>
              <a:schemeClr val="tx1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 altLang="ja-JP" dirty="0">
              <a:solidFill>
                <a:schemeClr val="tx1"/>
              </a:solidFill>
            </a:endParaRPr>
          </a:p>
        </p:txBody>
      </p:sp>
      <p:sp>
        <p:nvSpPr>
          <p:cNvPr id="7251" name="テキスト ボックス 42"/>
          <p:cNvSpPr txBox="1">
            <a:spLocks noChangeArrowheads="1"/>
          </p:cNvSpPr>
          <p:nvPr/>
        </p:nvSpPr>
        <p:spPr bwMode="auto">
          <a:xfrm>
            <a:off x="12700" y="1867395"/>
            <a:ext cx="186301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200" dirty="0">
                <a:latin typeface="ＭＳ Ｐゴシック" panose="020B0600070205080204" pitchFamily="50" charset="-128"/>
              </a:rPr>
              <a:t>【</a:t>
            </a:r>
            <a:r>
              <a:rPr lang="ja-JP" altLang="en-US" sz="1200" dirty="0">
                <a:latin typeface="ＭＳ Ｐゴシック" panose="020B0600070205080204" pitchFamily="50" charset="-128"/>
              </a:rPr>
              <a:t>段階的な防災行動計画</a:t>
            </a:r>
            <a:r>
              <a:rPr lang="en-US" altLang="ja-JP" sz="1200" dirty="0">
                <a:latin typeface="ＭＳ Ｐゴシック" panose="020B0600070205080204" pitchFamily="50" charset="-128"/>
              </a:rPr>
              <a:t>】</a:t>
            </a:r>
            <a:endParaRPr lang="ja-JP" altLang="en-US" sz="1200" dirty="0">
              <a:latin typeface="ＭＳ Ｐゴシック" panose="020B0600070205080204" pitchFamily="50" charset="-128"/>
            </a:endParaRPr>
          </a:p>
        </p:txBody>
      </p:sp>
      <p:sp>
        <p:nvSpPr>
          <p:cNvPr id="7252" name="テキスト ボックス 92"/>
          <p:cNvSpPr txBox="1">
            <a:spLocks noChangeArrowheads="1"/>
          </p:cNvSpPr>
          <p:nvPr/>
        </p:nvSpPr>
        <p:spPr bwMode="auto">
          <a:xfrm>
            <a:off x="4697887" y="4066333"/>
            <a:ext cx="2029938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800" dirty="0">
                <a:latin typeface="ＭＳ Ｐゴシック" panose="020B0600070205080204" pitchFamily="50" charset="-128"/>
              </a:rPr>
              <a:t>・水門・陸閘等の操作依頼（委託箇所）②</a:t>
            </a:r>
            <a:r>
              <a:rPr lang="ja-JP" altLang="en-US" sz="800" dirty="0" smtClean="0">
                <a:latin typeface="ＭＳ Ｐゴシック" panose="020B0600070205080204" pitchFamily="50" charset="-128"/>
              </a:rPr>
              <a:t>④</a:t>
            </a:r>
            <a:endParaRPr lang="en-US" altLang="ja-JP" sz="8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800" dirty="0">
                <a:latin typeface="ＭＳ Ｐゴシック" panose="020B0600070205080204" pitchFamily="50" charset="-128"/>
              </a:rPr>
              <a:t>・防潮扉の閉鎖の操作依頼（委託箇所）②</a:t>
            </a:r>
            <a:r>
              <a:rPr lang="ja-JP" altLang="en-US" sz="800" dirty="0" smtClean="0">
                <a:latin typeface="ＭＳ Ｐゴシック" panose="020B0600070205080204" pitchFamily="50" charset="-128"/>
              </a:rPr>
              <a:t>④</a:t>
            </a:r>
            <a:endParaRPr lang="en-US" altLang="ja-JP" sz="8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8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800" dirty="0">
                <a:latin typeface="ＭＳ Ｐゴシック" panose="020B0600070205080204" pitchFamily="50" charset="-128"/>
              </a:rPr>
              <a:t>・防潮扉の閉鎖　②④</a:t>
            </a:r>
          </a:p>
        </p:txBody>
      </p:sp>
      <p:sp>
        <p:nvSpPr>
          <p:cNvPr id="77" name="テキスト ボックス 76"/>
          <p:cNvSpPr txBox="1"/>
          <p:nvPr/>
        </p:nvSpPr>
        <p:spPr>
          <a:xfrm>
            <a:off x="173038" y="1053416"/>
            <a:ext cx="3303587" cy="7699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・台風経路・規模等の気象・災害情報の収集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①②③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 eaLnBrk="1" hangingPunct="1">
              <a:defRPr/>
            </a:pP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・庁舎の浸水対策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⑯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>
              <a:defRPr/>
            </a:pPr>
            <a:r>
              <a:rPr lang="ja-JP" altLang="en-US" sz="11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・災害時の通信設備の用意（衛星電話等）</a:t>
            </a:r>
            <a:endParaRPr lang="en-US" altLang="ja-JP" sz="11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defRPr/>
            </a:pPr>
            <a:r>
              <a:rPr lang="ja-JP" altLang="en-US" sz="1100" i="1" dirty="0">
                <a:solidFill>
                  <a:schemeClr val="bg1">
                    <a:lumMod val="50000"/>
                  </a:schemeClr>
                </a:solidFill>
              </a:rPr>
              <a:t>・対策マニュアル・防災マップの整備</a:t>
            </a:r>
            <a:endParaRPr lang="en-US" altLang="ja-JP" sz="11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8" name="テキスト ボックス 77"/>
          <p:cNvSpPr txBox="1"/>
          <p:nvPr/>
        </p:nvSpPr>
        <p:spPr>
          <a:xfrm>
            <a:off x="3562350" y="980562"/>
            <a:ext cx="2881313" cy="9382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・避難訓練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①②③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 eaLnBrk="1" hangingPunct="1">
              <a:defRPr/>
            </a:pP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・避難場所の確保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①②③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>
              <a:defRPr/>
            </a:pP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・避難誘導看板設置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①②③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>
              <a:defRPr/>
            </a:pP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・職員安否確認システム整備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①②③）</a:t>
            </a:r>
            <a:endParaRPr lang="ja-JP" altLang="en-US" sz="1100" i="1" dirty="0">
              <a:solidFill>
                <a:srgbClr val="FF3300"/>
              </a:solidFill>
            </a:endParaRPr>
          </a:p>
          <a:p>
            <a:pPr>
              <a:defRPr/>
            </a:pPr>
            <a:r>
              <a:rPr lang="ja-JP" altLang="en-US" sz="1100" i="1" dirty="0">
                <a:solidFill>
                  <a:schemeClr val="bg1">
                    <a:lumMod val="50000"/>
                  </a:schemeClr>
                </a:solidFill>
              </a:rPr>
              <a:t>・食料、水の備蓄（</a:t>
            </a:r>
            <a:r>
              <a:rPr lang="en-US" altLang="ja-JP" sz="1100" i="1" dirty="0">
                <a:solidFill>
                  <a:schemeClr val="bg1">
                    <a:lumMod val="50000"/>
                  </a:schemeClr>
                </a:solidFill>
              </a:rPr>
              <a:t>3</a:t>
            </a:r>
            <a:r>
              <a:rPr lang="ja-JP" altLang="en-US" sz="1100" i="1" dirty="0">
                <a:solidFill>
                  <a:schemeClr val="bg1">
                    <a:lumMod val="50000"/>
                  </a:schemeClr>
                </a:solidFill>
              </a:rPr>
              <a:t>～７日）</a:t>
            </a:r>
            <a:endParaRPr lang="en-US" altLang="ja-JP" sz="11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257" name="テキスト ボックス 108"/>
          <p:cNvSpPr txBox="1">
            <a:spLocks noChangeArrowheads="1"/>
          </p:cNvSpPr>
          <p:nvPr/>
        </p:nvSpPr>
        <p:spPr bwMode="auto">
          <a:xfrm>
            <a:off x="2593975" y="2794580"/>
            <a:ext cx="13144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800" dirty="0">
                <a:latin typeface="ＭＳ Ｐゴシック" panose="020B0600070205080204" pitchFamily="50" charset="-128"/>
              </a:rPr>
              <a:t>・職員へ気象情報提供 ①②③</a:t>
            </a:r>
            <a:endParaRPr lang="en-US" altLang="ja-JP" sz="8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800" dirty="0">
                <a:latin typeface="ＭＳ Ｐゴシック" panose="020B0600070205080204" pitchFamily="50" charset="-128"/>
              </a:rPr>
              <a:t>　（台風対策会議等）</a:t>
            </a:r>
            <a:endParaRPr lang="en-US" altLang="ja-JP" sz="800" dirty="0">
              <a:latin typeface="ＭＳ Ｐゴシック" panose="020B0600070205080204" pitchFamily="50" charset="-128"/>
            </a:endParaRPr>
          </a:p>
        </p:txBody>
      </p:sp>
      <p:sp>
        <p:nvSpPr>
          <p:cNvPr id="7258" name="テキスト ボックス 108"/>
          <p:cNvSpPr txBox="1">
            <a:spLocks noChangeArrowheads="1"/>
          </p:cNvSpPr>
          <p:nvPr/>
        </p:nvSpPr>
        <p:spPr bwMode="auto">
          <a:xfrm>
            <a:off x="4697413" y="2781880"/>
            <a:ext cx="1946275" cy="984250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800" dirty="0">
                <a:latin typeface="ＭＳ Ｐゴシック" panose="020B0600070205080204" pitchFamily="50" charset="-128"/>
              </a:rPr>
              <a:t>・港湾・海岸管理者へ、連絡体制と水門等</a:t>
            </a:r>
            <a:endParaRPr lang="en-US" altLang="ja-JP" sz="8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800" dirty="0">
                <a:latin typeface="ＭＳ Ｐゴシック" panose="020B0600070205080204" pitchFamily="50" charset="-128"/>
              </a:rPr>
              <a:t>　対策通知</a:t>
            </a:r>
            <a:endParaRPr lang="en-US" altLang="ja-JP" sz="8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800" dirty="0">
                <a:latin typeface="ＭＳ Ｐゴシック" panose="020B0600070205080204" pitchFamily="50" charset="-128"/>
              </a:rPr>
              <a:t>・直轄事務所および港湾管理者が発注する</a:t>
            </a:r>
            <a:endParaRPr lang="en-US" altLang="ja-JP" sz="8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800" dirty="0">
                <a:latin typeface="ＭＳ Ｐゴシック" panose="020B0600070205080204" pitchFamily="50" charset="-128"/>
              </a:rPr>
              <a:t>　工事受注者へ連絡体制及び点検・対策</a:t>
            </a:r>
            <a:endParaRPr lang="en-US" altLang="ja-JP" sz="8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800" dirty="0">
                <a:latin typeface="ＭＳ Ｐゴシック" panose="020B0600070205080204" pitchFamily="50" charset="-128"/>
              </a:rPr>
              <a:t>　実施を指示</a:t>
            </a:r>
            <a:endParaRPr lang="en-US" altLang="ja-JP" sz="8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800" dirty="0">
                <a:latin typeface="ＭＳ Ｐゴシック" panose="020B0600070205080204" pitchFamily="50" charset="-128"/>
              </a:rPr>
              <a:t>・直轄事務所および港湾管理者の保有</a:t>
            </a:r>
            <a:endParaRPr lang="en-US" altLang="ja-JP" sz="8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800" dirty="0">
                <a:latin typeface="ＭＳ Ｐゴシック" panose="020B0600070205080204" pitchFamily="50" charset="-128"/>
              </a:rPr>
              <a:t>　船舶の対策実施</a:t>
            </a:r>
            <a:endParaRPr lang="en-US" altLang="ja-JP" sz="8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800" dirty="0">
                <a:latin typeface="ＭＳ Ｐゴシック" panose="020B0600070205080204" pitchFamily="50" charset="-128"/>
              </a:rPr>
              <a:t>・施設点検</a:t>
            </a:r>
            <a:endParaRPr lang="en-US" altLang="ja-JP" sz="800" dirty="0">
              <a:latin typeface="ＭＳ Ｐゴシック" panose="020B0600070205080204" pitchFamily="50" charset="-128"/>
            </a:endParaRPr>
          </a:p>
        </p:txBody>
      </p:sp>
      <p:sp>
        <p:nvSpPr>
          <p:cNvPr id="7259" name="テキスト ボックス 108"/>
          <p:cNvSpPr txBox="1">
            <a:spLocks noChangeArrowheads="1"/>
          </p:cNvSpPr>
          <p:nvPr/>
        </p:nvSpPr>
        <p:spPr bwMode="auto">
          <a:xfrm>
            <a:off x="7099300" y="4151893"/>
            <a:ext cx="1812925" cy="1222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800" dirty="0">
                <a:latin typeface="ＭＳ Ｐゴシック" panose="020B0600070205080204" pitchFamily="50" charset="-128"/>
              </a:rPr>
              <a:t>・留まらざるを得ない人員以外の避難開始</a:t>
            </a:r>
          </a:p>
        </p:txBody>
      </p:sp>
      <p:sp>
        <p:nvSpPr>
          <p:cNvPr id="7260" name="テキスト ボックス 108"/>
          <p:cNvSpPr txBox="1">
            <a:spLocks noChangeArrowheads="1"/>
          </p:cNvSpPr>
          <p:nvPr/>
        </p:nvSpPr>
        <p:spPr bwMode="auto">
          <a:xfrm>
            <a:off x="7099300" y="3521655"/>
            <a:ext cx="1738313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800" dirty="0">
                <a:latin typeface="ＭＳ Ｐゴシック" panose="020B0600070205080204" pitchFamily="50" charset="-128"/>
              </a:rPr>
              <a:t>・非常配備職員の配備（夜間・休日）</a:t>
            </a:r>
          </a:p>
        </p:txBody>
      </p:sp>
      <p:sp>
        <p:nvSpPr>
          <p:cNvPr id="7261" name="右中かっこ 2"/>
          <p:cNvSpPr>
            <a:spLocks/>
          </p:cNvSpPr>
          <p:nvPr/>
        </p:nvSpPr>
        <p:spPr bwMode="auto">
          <a:xfrm>
            <a:off x="6697663" y="4134430"/>
            <a:ext cx="360362" cy="828675"/>
          </a:xfrm>
          <a:prstGeom prst="rightBrace">
            <a:avLst>
              <a:gd name="adj1" fmla="val 23539"/>
              <a:gd name="adj2" fmla="val 48657"/>
            </a:avLst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400">
              <a:latin typeface="ＭＳ Ｐゴシック" panose="020B0600070205080204" pitchFamily="50" charset="-128"/>
            </a:endParaRPr>
          </a:p>
        </p:txBody>
      </p:sp>
      <p:sp>
        <p:nvSpPr>
          <p:cNvPr id="7262" name="テキスト ボックス 108"/>
          <p:cNvSpPr txBox="1">
            <a:spLocks noChangeArrowheads="1"/>
          </p:cNvSpPr>
          <p:nvPr/>
        </p:nvSpPr>
        <p:spPr bwMode="auto">
          <a:xfrm>
            <a:off x="7099300" y="4467805"/>
            <a:ext cx="1270000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800" dirty="0">
                <a:latin typeface="ＭＳ Ｐゴシック" panose="020B0600070205080204" pitchFamily="50" charset="-128"/>
              </a:rPr>
              <a:t>・水門・陸閘等閉鎖状況報告</a:t>
            </a:r>
          </a:p>
        </p:txBody>
      </p:sp>
      <p:sp>
        <p:nvSpPr>
          <p:cNvPr id="7263" name="テキスト ボックス 120"/>
          <p:cNvSpPr txBox="1">
            <a:spLocks noChangeArrowheads="1"/>
          </p:cNvSpPr>
          <p:nvPr/>
        </p:nvSpPr>
        <p:spPr bwMode="auto">
          <a:xfrm>
            <a:off x="4691063" y="6126743"/>
            <a:ext cx="1855787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800" dirty="0">
                <a:latin typeface="ＭＳ Ｐゴシック" panose="020B0600070205080204" pitchFamily="50" charset="-128"/>
              </a:rPr>
              <a:t>・必要に応じて</a:t>
            </a:r>
            <a:r>
              <a:rPr lang="en-US" altLang="ja-JP" sz="800" dirty="0">
                <a:latin typeface="ＭＳ Ｐゴシック" panose="020B0600070205080204" pitchFamily="50" charset="-128"/>
              </a:rPr>
              <a:t>TEC-FORCE</a:t>
            </a:r>
            <a:r>
              <a:rPr lang="ja-JP" altLang="en-US" sz="800" dirty="0">
                <a:latin typeface="ＭＳ Ｐゴシック" panose="020B0600070205080204" pitchFamily="50" charset="-128"/>
              </a:rPr>
              <a:t>出動を検討</a:t>
            </a:r>
            <a:endParaRPr lang="en-US" altLang="ja-JP" sz="8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8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800" dirty="0">
                <a:latin typeface="ＭＳ Ｐゴシック" panose="020B0600070205080204" pitchFamily="50" charset="-128"/>
              </a:rPr>
              <a:t>（被災後）</a:t>
            </a:r>
            <a:endParaRPr lang="en-US" altLang="ja-JP" sz="8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800" dirty="0">
                <a:latin typeface="ＭＳ Ｐゴシック" panose="020B0600070205080204" pitchFamily="50" charset="-128"/>
              </a:rPr>
              <a:t>・国（</a:t>
            </a:r>
            <a:r>
              <a:rPr lang="en-US" altLang="ja-JP" sz="800" dirty="0">
                <a:latin typeface="ＭＳ Ｐゴシック" panose="020B0600070205080204" pitchFamily="50" charset="-128"/>
              </a:rPr>
              <a:t>TEC-FORCE</a:t>
            </a:r>
            <a:r>
              <a:rPr lang="ja-JP" altLang="en-US" sz="800" dirty="0">
                <a:latin typeface="ＭＳ Ｐゴシック" panose="020B0600070205080204" pitchFamily="50" charset="-128"/>
              </a:rPr>
              <a:t>含む）、港湾・海岸管理者</a:t>
            </a:r>
            <a:endParaRPr lang="en-US" altLang="ja-JP" sz="8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800" dirty="0">
                <a:latin typeface="ＭＳ Ｐゴシック" panose="020B0600070205080204" pitchFamily="50" charset="-128"/>
              </a:rPr>
              <a:t>　による被災状況調査</a:t>
            </a:r>
            <a:endParaRPr lang="en-US" altLang="ja-JP" sz="800" dirty="0">
              <a:latin typeface="ＭＳ Ｐゴシック" panose="020B0600070205080204" pitchFamily="50" charset="-128"/>
            </a:endParaRPr>
          </a:p>
        </p:txBody>
      </p:sp>
      <p:sp>
        <p:nvSpPr>
          <p:cNvPr id="7264" name="テキスト ボックス 108"/>
          <p:cNvSpPr txBox="1">
            <a:spLocks noChangeArrowheads="1"/>
          </p:cNvSpPr>
          <p:nvPr/>
        </p:nvSpPr>
        <p:spPr bwMode="auto">
          <a:xfrm>
            <a:off x="7099300" y="6601405"/>
            <a:ext cx="666750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800" dirty="0">
                <a:latin typeface="ＭＳ Ｐゴシック" panose="020B0600070205080204" pitchFamily="50" charset="-128"/>
              </a:rPr>
              <a:t>・被災状況報告</a:t>
            </a:r>
          </a:p>
        </p:txBody>
      </p:sp>
      <p:sp>
        <p:nvSpPr>
          <p:cNvPr id="131" name="正方形/長方形 130"/>
          <p:cNvSpPr/>
          <p:nvPr/>
        </p:nvSpPr>
        <p:spPr bwMode="auto">
          <a:xfrm>
            <a:off x="207963" y="4698166"/>
            <a:ext cx="8866187" cy="276225"/>
          </a:xfrm>
          <a:prstGeom prst="rect">
            <a:avLst/>
          </a:prstGeom>
          <a:solidFill>
            <a:srgbClr val="00B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grpSp>
        <p:nvGrpSpPr>
          <p:cNvPr id="7403" name="グループ化 132"/>
          <p:cNvGrpSpPr>
            <a:grpSpLocks/>
          </p:cNvGrpSpPr>
          <p:nvPr/>
        </p:nvGrpSpPr>
        <p:grpSpPr bwMode="auto">
          <a:xfrm>
            <a:off x="1095371" y="2527880"/>
            <a:ext cx="1479334" cy="4211638"/>
            <a:chOff x="10455277" y="2476501"/>
            <a:chExt cx="1478102" cy="4211637"/>
          </a:xfrm>
        </p:grpSpPr>
        <p:grpSp>
          <p:nvGrpSpPr>
            <p:cNvPr id="7404" name="グループ化 1"/>
            <p:cNvGrpSpPr>
              <a:grpSpLocks/>
            </p:cNvGrpSpPr>
            <p:nvPr/>
          </p:nvGrpSpPr>
          <p:grpSpPr bwMode="auto">
            <a:xfrm>
              <a:off x="11406657" y="2633664"/>
              <a:ext cx="526722" cy="4054474"/>
              <a:chOff x="1933575" y="2588865"/>
              <a:chExt cx="526657" cy="4054823"/>
            </a:xfrm>
          </p:grpSpPr>
          <p:sp>
            <p:nvSpPr>
              <p:cNvPr id="151" name="正方形/長方形 150"/>
              <p:cNvSpPr/>
              <p:nvPr/>
            </p:nvSpPr>
            <p:spPr bwMode="auto">
              <a:xfrm>
                <a:off x="1938663" y="2588865"/>
                <a:ext cx="248999" cy="1925802"/>
              </a:xfrm>
              <a:prstGeom prst="rect">
                <a:avLst/>
              </a:prstGeom>
              <a:gradFill>
                <a:gsLst>
                  <a:gs pos="100000">
                    <a:srgbClr val="FFCC99"/>
                  </a:gs>
                  <a:gs pos="100000">
                    <a:schemeClr val="accent1">
                      <a:lumMod val="45000"/>
                      <a:lumOff val="55000"/>
                    </a:schemeClr>
                  </a:gs>
                  <a:gs pos="0">
                    <a:schemeClr val="bg1"/>
                  </a:gs>
                  <a:gs pos="40000">
                    <a:srgbClr val="FFCC99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ja-JP" altLang="en-US"/>
              </a:p>
            </p:txBody>
          </p:sp>
          <p:sp>
            <p:nvSpPr>
              <p:cNvPr id="152" name="正方形/長方形 151"/>
              <p:cNvSpPr/>
              <p:nvPr/>
            </p:nvSpPr>
            <p:spPr bwMode="auto">
              <a:xfrm>
                <a:off x="2203522" y="3373157"/>
                <a:ext cx="249000" cy="3270531"/>
              </a:xfrm>
              <a:prstGeom prst="rect">
                <a:avLst/>
              </a:prstGeom>
              <a:gradFill>
                <a:gsLst>
                  <a:gs pos="100000">
                    <a:srgbClr val="FFC000"/>
                  </a:gs>
                  <a:gs pos="100000">
                    <a:srgbClr val="FFCC99"/>
                  </a:gs>
                  <a:gs pos="100000">
                    <a:schemeClr val="accent1">
                      <a:lumMod val="45000"/>
                      <a:lumOff val="55000"/>
                    </a:schemeClr>
                  </a:gs>
                  <a:gs pos="0">
                    <a:schemeClr val="bg1"/>
                  </a:gs>
                  <a:gs pos="40000">
                    <a:srgbClr val="FFC000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ja-JP" altLang="en-US"/>
              </a:p>
            </p:txBody>
          </p:sp>
          <p:sp>
            <p:nvSpPr>
              <p:cNvPr id="7420" name="テキスト ボックス 62"/>
              <p:cNvSpPr txBox="1">
                <a:spLocks noChangeArrowheads="1"/>
              </p:cNvSpPr>
              <p:nvPr/>
            </p:nvSpPr>
            <p:spPr bwMode="auto">
              <a:xfrm>
                <a:off x="1961158" y="3344863"/>
                <a:ext cx="205184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800">
                    <a:solidFill>
                      <a:srgbClr val="FF0000"/>
                    </a:solidFill>
                    <a:latin typeface="ＭＳ Ｐゴシック" panose="020B0600070205080204" pitchFamily="50" charset="-128"/>
                  </a:rPr>
                  <a:t>第一</a:t>
                </a:r>
                <a:endParaRPr lang="en-US" altLang="ja-JP" sz="800">
                  <a:solidFill>
                    <a:srgbClr val="FF0000"/>
                  </a:solidFill>
                  <a:latin typeface="ＭＳ Ｐゴシック" panose="020B0600070205080204" pitchFamily="50" charset="-128"/>
                </a:endParaRP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800">
                    <a:solidFill>
                      <a:srgbClr val="FF0000"/>
                    </a:solidFill>
                    <a:latin typeface="ＭＳ Ｐゴシック" panose="020B0600070205080204" pitchFamily="50" charset="-128"/>
                  </a:rPr>
                  <a:t>警戒</a:t>
                </a:r>
              </a:p>
            </p:txBody>
          </p:sp>
          <p:sp>
            <p:nvSpPr>
              <p:cNvPr id="7421" name="テキスト ボックス 62"/>
              <p:cNvSpPr txBox="1">
                <a:spLocks noChangeArrowheads="1"/>
              </p:cNvSpPr>
              <p:nvPr/>
            </p:nvSpPr>
            <p:spPr bwMode="auto">
              <a:xfrm>
                <a:off x="2237383" y="3789040"/>
                <a:ext cx="205184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800">
                    <a:solidFill>
                      <a:srgbClr val="FF0000"/>
                    </a:solidFill>
                    <a:latin typeface="ＭＳ Ｐゴシック" panose="020B0600070205080204" pitchFamily="50" charset="-128"/>
                  </a:rPr>
                  <a:t>第二</a:t>
                </a:r>
                <a:endParaRPr lang="en-US" altLang="ja-JP" sz="800">
                  <a:solidFill>
                    <a:srgbClr val="FF0000"/>
                  </a:solidFill>
                  <a:latin typeface="ＭＳ Ｐゴシック" panose="020B0600070205080204" pitchFamily="50" charset="-128"/>
                </a:endParaRP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800">
                    <a:solidFill>
                      <a:srgbClr val="FF0000"/>
                    </a:solidFill>
                    <a:latin typeface="ＭＳ Ｐゴシック" panose="020B0600070205080204" pitchFamily="50" charset="-128"/>
                  </a:rPr>
                  <a:t>警戒</a:t>
                </a:r>
              </a:p>
            </p:txBody>
          </p:sp>
          <p:sp>
            <p:nvSpPr>
              <p:cNvPr id="7422" name="テキスト ボックス 59"/>
              <p:cNvSpPr txBox="1">
                <a:spLocks noChangeArrowheads="1"/>
              </p:cNvSpPr>
              <p:nvPr/>
            </p:nvSpPr>
            <p:spPr bwMode="auto">
              <a:xfrm>
                <a:off x="1933575" y="3635375"/>
                <a:ext cx="233814" cy="5540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強風域</a:t>
                </a:r>
                <a:endParaRPr lang="en-US" altLang="ja-JP" sz="600" dirty="0">
                  <a:latin typeface="ＭＳ Ｐゴシック" panose="020B0600070205080204" pitchFamily="50" charset="-128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が港湾</a:t>
                </a:r>
                <a:endParaRPr lang="en-US" altLang="ja-JP" sz="600" dirty="0">
                  <a:latin typeface="ＭＳ Ｐゴシック" panose="020B0600070205080204" pitchFamily="50" charset="-128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にかか</a:t>
                </a:r>
                <a:endParaRPr lang="en-US" altLang="ja-JP" sz="600" dirty="0">
                  <a:latin typeface="ＭＳ Ｐゴシック" panose="020B0600070205080204" pitchFamily="50" charset="-128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る</a:t>
                </a:r>
                <a:r>
                  <a:rPr lang="en-US" altLang="ja-JP" sz="600" dirty="0">
                    <a:latin typeface="ＭＳ Ｐゴシック" panose="020B0600070205080204" pitchFamily="50" charset="-128"/>
                  </a:rPr>
                  <a:t>9</a:t>
                </a:r>
                <a:r>
                  <a:rPr lang="ja-JP" altLang="en-US" sz="600" dirty="0">
                    <a:latin typeface="ＭＳ Ｐゴシック" panose="020B0600070205080204" pitchFamily="50" charset="-128"/>
                  </a:rPr>
                  <a:t>～</a:t>
                </a:r>
                <a:r>
                  <a:rPr lang="en-US" altLang="ja-JP" sz="600" dirty="0">
                    <a:latin typeface="ＭＳ Ｐゴシック" panose="020B0600070205080204" pitchFamily="50" charset="-128"/>
                  </a:rPr>
                  <a:t>5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時間前</a:t>
                </a:r>
                <a:endParaRPr lang="en-US" altLang="ja-JP" sz="600" dirty="0">
                  <a:latin typeface="ＭＳ Ｐゴシック" panose="020B0600070205080204" pitchFamily="50" charset="-128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に発出</a:t>
                </a:r>
              </a:p>
            </p:txBody>
          </p:sp>
          <p:sp>
            <p:nvSpPr>
              <p:cNvPr id="7423" name="テキスト ボックス 59"/>
              <p:cNvSpPr txBox="1">
                <a:spLocks noChangeArrowheads="1"/>
              </p:cNvSpPr>
              <p:nvPr/>
            </p:nvSpPr>
            <p:spPr bwMode="auto">
              <a:xfrm>
                <a:off x="2229620" y="4083422"/>
                <a:ext cx="230612" cy="5540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強風域</a:t>
                </a:r>
                <a:endParaRPr lang="en-US" altLang="ja-JP" sz="600" dirty="0">
                  <a:latin typeface="ＭＳ Ｐゴシック" panose="020B0600070205080204" pitchFamily="50" charset="-128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が港湾</a:t>
                </a:r>
                <a:endParaRPr lang="en-US" altLang="ja-JP" sz="600" dirty="0">
                  <a:latin typeface="ＭＳ Ｐゴシック" panose="020B0600070205080204" pitchFamily="50" charset="-128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にかか</a:t>
                </a:r>
                <a:endParaRPr lang="en-US" altLang="ja-JP" sz="600" dirty="0">
                  <a:latin typeface="ＭＳ Ｐゴシック" panose="020B0600070205080204" pitchFamily="50" charset="-128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る</a:t>
                </a:r>
                <a:r>
                  <a:rPr lang="en-US" altLang="ja-JP" sz="600" dirty="0">
                    <a:latin typeface="ＭＳ Ｐゴシック" panose="020B0600070205080204" pitchFamily="50" charset="-128"/>
                  </a:rPr>
                  <a:t>6</a:t>
                </a:r>
                <a:r>
                  <a:rPr lang="ja-JP" altLang="en-US" sz="600" dirty="0">
                    <a:latin typeface="ＭＳ Ｐゴシック" panose="020B0600070205080204" pitchFamily="50" charset="-128"/>
                  </a:rPr>
                  <a:t>～</a:t>
                </a:r>
                <a:r>
                  <a:rPr lang="en-US" altLang="ja-JP" sz="600" dirty="0">
                    <a:latin typeface="ＭＳ Ｐゴシック" panose="020B0600070205080204" pitchFamily="50" charset="-128"/>
                  </a:rPr>
                  <a:t>2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時間前</a:t>
                </a:r>
                <a:endParaRPr lang="en-US" altLang="ja-JP" sz="600" dirty="0">
                  <a:latin typeface="ＭＳ Ｐゴシック" panose="020B0600070205080204" pitchFamily="50" charset="-128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に発出</a:t>
                </a:r>
              </a:p>
            </p:txBody>
          </p:sp>
        </p:grpSp>
        <p:sp>
          <p:nvSpPr>
            <p:cNvPr id="135" name="正方形/長方形 134"/>
            <p:cNvSpPr/>
            <p:nvPr/>
          </p:nvSpPr>
          <p:spPr bwMode="auto">
            <a:xfrm>
              <a:off x="10455277" y="2476501"/>
              <a:ext cx="158618" cy="4211637"/>
            </a:xfrm>
            <a:prstGeom prst="rect">
              <a:avLst/>
            </a:prstGeom>
            <a:solidFill>
              <a:srgbClr val="68CE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anchor="ctr" anchorCtr="1"/>
            <a:lstStyle/>
            <a:p>
              <a:pPr algn="ctr">
                <a:defRPr/>
              </a:pPr>
              <a:r>
                <a:rPr lang="zh-TW" altLang="en-US" sz="1000" dirty="0">
                  <a:solidFill>
                    <a:srgbClr val="000000"/>
                  </a:solidFill>
                </a:rPr>
                <a:t>台風進路予報</a:t>
              </a:r>
              <a:r>
                <a:rPr lang="ja-JP" altLang="en-US" sz="1000" dirty="0">
                  <a:solidFill>
                    <a:srgbClr val="000000"/>
                  </a:solidFill>
                </a:rPr>
                <a:t>　・　台風に関する気象情報（随時発表）</a:t>
              </a:r>
            </a:p>
          </p:txBody>
        </p:sp>
        <p:sp>
          <p:nvSpPr>
            <p:cNvPr id="136" name="正方形/長方形 135"/>
            <p:cNvSpPr/>
            <p:nvPr/>
          </p:nvSpPr>
          <p:spPr bwMode="auto">
            <a:xfrm>
              <a:off x="10918441" y="3355976"/>
              <a:ext cx="161790" cy="1116013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anchor="ctr" anchorCtr="1"/>
            <a:lstStyle/>
            <a:p>
              <a:pPr algn="ctr">
                <a:defRPr/>
              </a:pPr>
              <a:r>
                <a:rPr lang="ja-JP" altLang="en-US" sz="1000" dirty="0">
                  <a:solidFill>
                    <a:srgbClr val="FF0000"/>
                  </a:solidFill>
                </a:rPr>
                <a:t>強風注意報</a:t>
              </a:r>
            </a:p>
          </p:txBody>
        </p:sp>
        <p:sp>
          <p:nvSpPr>
            <p:cNvPr id="137" name="正方形/長方形 136"/>
            <p:cNvSpPr/>
            <p:nvPr/>
          </p:nvSpPr>
          <p:spPr bwMode="auto">
            <a:xfrm>
              <a:off x="10899407" y="4419601"/>
              <a:ext cx="93585" cy="2268537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138" name="正方形/長方形 137"/>
            <p:cNvSpPr/>
            <p:nvPr/>
          </p:nvSpPr>
          <p:spPr bwMode="auto">
            <a:xfrm>
              <a:off x="10992992" y="4419601"/>
              <a:ext cx="95171" cy="2268537"/>
            </a:xfrm>
            <a:prstGeom prst="rect">
              <a:avLst/>
            </a:prstGeom>
            <a:solidFill>
              <a:srgbClr val="CC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7409" name="テキスト ボックス 46"/>
            <p:cNvSpPr txBox="1">
              <a:spLocks noChangeArrowheads="1"/>
            </p:cNvSpPr>
            <p:nvPr/>
          </p:nvSpPr>
          <p:spPr bwMode="auto">
            <a:xfrm>
              <a:off x="10925137" y="4681688"/>
              <a:ext cx="153907" cy="1532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lIns="0" tIns="0" rIns="0" bIns="0" anchor="ctr" anchorCtr="1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ja-JP" altLang="en-US" sz="1000">
                  <a:solidFill>
                    <a:srgbClr val="C00000"/>
                  </a:solidFill>
                  <a:latin typeface="ＭＳ Ｐゴシック" panose="020B0600070205080204" pitchFamily="50" charset="-128"/>
                </a:rPr>
                <a:t>暴風警報</a:t>
              </a:r>
              <a:r>
                <a:rPr lang="ja-JP" altLang="en-US" sz="1000">
                  <a:latin typeface="ＭＳ Ｐゴシック" panose="020B0600070205080204" pitchFamily="50" charset="-128"/>
                </a:rPr>
                <a:t>又は</a:t>
              </a:r>
              <a:r>
                <a:rPr lang="ja-JP" altLang="en-US" sz="1000">
                  <a:solidFill>
                    <a:srgbClr val="FFFF00"/>
                  </a:solidFill>
                  <a:latin typeface="ＭＳ Ｐゴシック" panose="020B0600070205080204" pitchFamily="50" charset="-128"/>
                </a:rPr>
                <a:t>暴風特別警報</a:t>
              </a:r>
            </a:p>
          </p:txBody>
        </p:sp>
        <p:sp>
          <p:nvSpPr>
            <p:cNvPr id="142" name="正方形/長方形 141"/>
            <p:cNvSpPr/>
            <p:nvPr/>
          </p:nvSpPr>
          <p:spPr bwMode="auto">
            <a:xfrm>
              <a:off x="11157954" y="3725864"/>
              <a:ext cx="161790" cy="1079500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anchor="ctr" anchorCtr="1"/>
            <a:lstStyle/>
            <a:p>
              <a:pPr algn="ctr">
                <a:defRPr/>
              </a:pPr>
              <a:r>
                <a:rPr lang="ja-JP" altLang="en-US" sz="1000" dirty="0">
                  <a:solidFill>
                    <a:srgbClr val="FF0000"/>
                  </a:solidFill>
                </a:rPr>
                <a:t>高潮注意報</a:t>
              </a:r>
            </a:p>
          </p:txBody>
        </p:sp>
        <p:sp>
          <p:nvSpPr>
            <p:cNvPr id="143" name="正方形/長方形 142"/>
            <p:cNvSpPr/>
            <p:nvPr/>
          </p:nvSpPr>
          <p:spPr bwMode="auto">
            <a:xfrm>
              <a:off x="11145265" y="4779963"/>
              <a:ext cx="106273" cy="1908175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144" name="正方形/長方形 143"/>
            <p:cNvSpPr/>
            <p:nvPr/>
          </p:nvSpPr>
          <p:spPr bwMode="auto">
            <a:xfrm>
              <a:off x="11237263" y="4779963"/>
              <a:ext cx="106273" cy="1908175"/>
            </a:xfrm>
            <a:prstGeom prst="rect">
              <a:avLst/>
            </a:prstGeom>
            <a:solidFill>
              <a:srgbClr val="CC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7413" name="テキスト ボックス 54"/>
            <p:cNvSpPr txBox="1">
              <a:spLocks noChangeArrowheads="1"/>
            </p:cNvSpPr>
            <p:nvPr/>
          </p:nvSpPr>
          <p:spPr bwMode="auto">
            <a:xfrm>
              <a:off x="11166940" y="4956124"/>
              <a:ext cx="153907" cy="1532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lIns="0" tIns="0" rIns="0" bIns="0" anchor="ctr" anchorCtr="1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ja-JP" altLang="en-US" sz="1000">
                  <a:solidFill>
                    <a:srgbClr val="C00000"/>
                  </a:solidFill>
                  <a:latin typeface="ＭＳ Ｐゴシック" panose="020B0600070205080204" pitchFamily="50" charset="-128"/>
                </a:rPr>
                <a:t>高潮警報</a:t>
              </a:r>
              <a:r>
                <a:rPr lang="ja-JP" altLang="en-US" sz="1000">
                  <a:latin typeface="ＭＳ Ｐゴシック" panose="020B0600070205080204" pitchFamily="50" charset="-128"/>
                </a:rPr>
                <a:t>又は</a:t>
              </a:r>
              <a:r>
                <a:rPr lang="ja-JP" altLang="en-US" sz="1000">
                  <a:solidFill>
                    <a:srgbClr val="FFFF00"/>
                  </a:solidFill>
                  <a:latin typeface="ＭＳ Ｐゴシック" panose="020B0600070205080204" pitchFamily="50" charset="-128"/>
                </a:rPr>
                <a:t>高潮特別警報</a:t>
              </a:r>
            </a:p>
          </p:txBody>
        </p:sp>
        <p:sp>
          <p:nvSpPr>
            <p:cNvPr id="146" name="正方形/長方形 145"/>
            <p:cNvSpPr/>
            <p:nvPr/>
          </p:nvSpPr>
          <p:spPr bwMode="auto">
            <a:xfrm>
              <a:off x="10666239" y="2951164"/>
              <a:ext cx="161790" cy="1080000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anchor="ctr" anchorCtr="1"/>
            <a:lstStyle/>
            <a:p>
              <a:pPr algn="ctr">
                <a:defRPr/>
              </a:pPr>
              <a:r>
                <a:rPr lang="ja-JP" altLang="en-US" sz="1000" dirty="0">
                  <a:solidFill>
                    <a:srgbClr val="FF0000"/>
                  </a:solidFill>
                </a:rPr>
                <a:t>波浪注意報</a:t>
              </a:r>
            </a:p>
          </p:txBody>
        </p:sp>
        <p:sp>
          <p:nvSpPr>
            <p:cNvPr id="148" name="正方形/長方形 147"/>
            <p:cNvSpPr/>
            <p:nvPr/>
          </p:nvSpPr>
          <p:spPr bwMode="auto">
            <a:xfrm>
              <a:off x="10661480" y="4060826"/>
              <a:ext cx="106274" cy="2627312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149" name="正方形/長方形 148"/>
            <p:cNvSpPr/>
            <p:nvPr/>
          </p:nvSpPr>
          <p:spPr bwMode="auto">
            <a:xfrm>
              <a:off x="10755065" y="4060826"/>
              <a:ext cx="93584" cy="2627312"/>
            </a:xfrm>
            <a:prstGeom prst="rect">
              <a:avLst/>
            </a:prstGeom>
            <a:solidFill>
              <a:srgbClr val="CC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7417" name="テキスト ボックス 61"/>
            <p:cNvSpPr txBox="1">
              <a:spLocks noChangeArrowheads="1"/>
            </p:cNvSpPr>
            <p:nvPr/>
          </p:nvSpPr>
          <p:spPr bwMode="auto">
            <a:xfrm>
              <a:off x="10681525" y="4537360"/>
              <a:ext cx="153907" cy="1532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lIns="0" tIns="0" rIns="0" bIns="0" anchor="ctr" anchorCtr="1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ja-JP" altLang="en-US" sz="1000">
                  <a:solidFill>
                    <a:srgbClr val="C00000"/>
                  </a:solidFill>
                  <a:latin typeface="ＭＳ Ｐゴシック" panose="020B0600070205080204" pitchFamily="50" charset="-128"/>
                </a:rPr>
                <a:t>波浪警報</a:t>
              </a:r>
              <a:r>
                <a:rPr lang="ja-JP" altLang="en-US" sz="1000">
                  <a:latin typeface="ＭＳ Ｐゴシック" panose="020B0600070205080204" pitchFamily="50" charset="-128"/>
                </a:rPr>
                <a:t>又は</a:t>
              </a:r>
              <a:r>
                <a:rPr lang="ja-JP" altLang="en-US" sz="1000">
                  <a:solidFill>
                    <a:srgbClr val="FFFF00"/>
                  </a:solidFill>
                  <a:latin typeface="ＭＳ Ｐゴシック" panose="020B0600070205080204" pitchFamily="50" charset="-128"/>
                </a:rPr>
                <a:t>波浪特別警報</a:t>
              </a:r>
            </a:p>
          </p:txBody>
        </p:sp>
      </p:grpSp>
      <p:sp>
        <p:nvSpPr>
          <p:cNvPr id="48" name="星 5 47"/>
          <p:cNvSpPr>
            <a:spLocks noChangeAspect="1"/>
          </p:cNvSpPr>
          <p:nvPr/>
        </p:nvSpPr>
        <p:spPr>
          <a:xfrm>
            <a:off x="1569742" y="3321631"/>
            <a:ext cx="119633" cy="119633"/>
          </a:xfrm>
          <a:prstGeom prst="star5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星 5 49"/>
          <p:cNvSpPr>
            <a:spLocks noChangeAspect="1"/>
          </p:cNvSpPr>
          <p:nvPr/>
        </p:nvSpPr>
        <p:spPr>
          <a:xfrm>
            <a:off x="1825934" y="3685168"/>
            <a:ext cx="119633" cy="119633"/>
          </a:xfrm>
          <a:prstGeom prst="star5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2" name="星 5 51"/>
          <p:cNvSpPr>
            <a:spLocks noChangeAspect="1"/>
          </p:cNvSpPr>
          <p:nvPr/>
        </p:nvSpPr>
        <p:spPr>
          <a:xfrm>
            <a:off x="1573934" y="4396940"/>
            <a:ext cx="119633" cy="119633"/>
          </a:xfrm>
          <a:prstGeom prst="star5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402" name="テキスト ボックス 93"/>
          <p:cNvSpPr txBox="1">
            <a:spLocks noChangeArrowheads="1"/>
          </p:cNvSpPr>
          <p:nvPr/>
        </p:nvSpPr>
        <p:spPr bwMode="auto">
          <a:xfrm>
            <a:off x="4003675" y="4721978"/>
            <a:ext cx="2682875" cy="222250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 lIns="72000" tIns="18000" rIns="72000" bIns="1800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200" dirty="0">
                <a:solidFill>
                  <a:srgbClr val="00B050"/>
                </a:solidFill>
                <a:latin typeface="ＭＳ Ｐゴシック" panose="020B0600070205080204" pitchFamily="50" charset="-128"/>
              </a:rPr>
              <a:t>暴風が吹き始める前に防災行動を完了</a:t>
            </a:r>
          </a:p>
        </p:txBody>
      </p:sp>
      <p:sp>
        <p:nvSpPr>
          <p:cNvPr id="54" name="四角形吹き出し 2"/>
          <p:cNvSpPr>
            <a:spLocks noChangeArrowheads="1"/>
          </p:cNvSpPr>
          <p:nvPr/>
        </p:nvSpPr>
        <p:spPr bwMode="auto">
          <a:xfrm>
            <a:off x="5126038" y="5083755"/>
            <a:ext cx="3111500" cy="215900"/>
          </a:xfrm>
          <a:prstGeom prst="wedgeRectCallout">
            <a:avLst>
              <a:gd name="adj1" fmla="val 18505"/>
              <a:gd name="adj2" fmla="val -129764"/>
            </a:avLst>
          </a:prstGeom>
          <a:solidFill>
            <a:schemeClr val="bg1"/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800" dirty="0">
                <a:latin typeface="ＭＳ Ｐゴシック" panose="020B0600070205080204" pitchFamily="50" charset="-128"/>
              </a:rPr>
              <a:t>　各社の防災計画や避難計画に基づき、全ての防災行動を完了。</a:t>
            </a:r>
            <a:endParaRPr lang="ja-JP" altLang="en-US" sz="1400" dirty="0">
              <a:latin typeface="ＭＳ Ｐゴシック" panose="020B0600070205080204" pitchFamily="50" charset="-128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8186738" y="52591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【</a:t>
            </a:r>
            <a:r>
              <a:rPr kumimoji="1" lang="ja-JP" altLang="en-US" dirty="0"/>
              <a:t>様式</a:t>
            </a:r>
            <a:r>
              <a:rPr kumimoji="1" lang="en-US" altLang="ja-JP" dirty="0"/>
              <a:t>】</a:t>
            </a:r>
            <a:endParaRPr kumimoji="1" lang="ja-JP" altLang="en-US" dirty="0"/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6DBD0FD2-1A19-4A46-BD3F-832C334356B3}"/>
              </a:ext>
            </a:extLst>
          </p:cNvPr>
          <p:cNvSpPr txBox="1"/>
          <p:nvPr/>
        </p:nvSpPr>
        <p:spPr>
          <a:xfrm>
            <a:off x="2582857" y="4078129"/>
            <a:ext cx="1657350" cy="21544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800" dirty="0"/>
              <a:t>・作業員等への避難指示①②③</a:t>
            </a:r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1241248" y="779035"/>
            <a:ext cx="392285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ja-JP" sz="900"/>
              <a:t>※</a:t>
            </a:r>
            <a:r>
              <a:rPr lang="en-US" altLang="ja-JP" sz="900" smtClean="0"/>
              <a:t>1</a:t>
            </a:r>
            <a:r>
              <a:rPr lang="ja-JP" altLang="en-US" sz="900" dirty="0" err="1" smtClean="0"/>
              <a:t>、</a:t>
            </a:r>
            <a:r>
              <a:rPr lang="en-US" altLang="ja-JP" sz="900" dirty="0"/>
              <a:t>2</a:t>
            </a:r>
            <a:endParaRPr kumimoji="1" lang="ja-JP" altLang="en-US" sz="900" dirty="0"/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635A715B-6BA3-4717-BEC8-2C5882E94EA9}"/>
              </a:ext>
            </a:extLst>
          </p:cNvPr>
          <p:cNvSpPr txBox="1"/>
          <p:nvPr/>
        </p:nvSpPr>
        <p:spPr>
          <a:xfrm>
            <a:off x="8025689" y="5080496"/>
            <a:ext cx="22055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ja-JP" sz="900" dirty="0" smtClean="0"/>
              <a:t>※4</a:t>
            </a:r>
            <a:endParaRPr kumimoji="1" lang="ja-JP" altLang="en-US" sz="900" dirty="0"/>
          </a:p>
        </p:txBody>
      </p:sp>
      <p:sp>
        <p:nvSpPr>
          <p:cNvPr id="59" name="テキスト ボックス 58"/>
          <p:cNvSpPr txBox="1"/>
          <p:nvPr/>
        </p:nvSpPr>
        <p:spPr>
          <a:xfrm>
            <a:off x="3957496" y="154582"/>
            <a:ext cx="5210538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altLang="ja-JP" sz="800" dirty="0"/>
              <a:t>※1:</a:t>
            </a:r>
            <a:r>
              <a:rPr lang="ja-JP" altLang="en-US" sz="800" dirty="0" smtClean="0">
                <a:latin typeface="ＭＳ Ｐゴシック" panose="020B0600070205080204" pitchFamily="50" charset="-128"/>
              </a:rPr>
              <a:t>丸囲み</a:t>
            </a:r>
            <a:r>
              <a:rPr lang="ja-JP" altLang="en-US" sz="800" dirty="0">
                <a:latin typeface="ＭＳ Ｐゴシック" panose="020B0600070205080204" pitchFamily="50" charset="-128"/>
              </a:rPr>
              <a:t>の番号は</a:t>
            </a:r>
            <a:r>
              <a:rPr lang="ja-JP" altLang="en-US" sz="800" dirty="0" smtClean="0">
                <a:latin typeface="ＭＳ Ｐゴシック" panose="020B0600070205080204" pitchFamily="50" charset="-128"/>
              </a:rPr>
              <a:t>「中部港湾における</a:t>
            </a:r>
            <a:r>
              <a:rPr lang="ja-JP" altLang="en-US" sz="800" dirty="0">
                <a:latin typeface="ＭＳ Ｐゴシック" panose="020B0600070205080204" pitchFamily="50" charset="-128"/>
              </a:rPr>
              <a:t>リスクの棚卸し（主体別）」に記載されたリスクの番号を示す。　</a:t>
            </a:r>
            <a:endParaRPr lang="en-US" altLang="ja-JP" sz="800" dirty="0">
              <a:latin typeface="ＭＳ Ｐゴシック" panose="020B0600070205080204" pitchFamily="50" charset="-128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800" dirty="0" smtClean="0"/>
              <a:t>※2:</a:t>
            </a:r>
            <a:r>
              <a:rPr lang="ja-JP" altLang="en-US" sz="800" dirty="0" smtClean="0"/>
              <a:t>下線ありは段階的な防災行動計画に反映済</a:t>
            </a:r>
            <a:endParaRPr lang="en-US" altLang="ja-JP" sz="800" dirty="0" smtClean="0"/>
          </a:p>
          <a:p>
            <a:r>
              <a:rPr kumimoji="1" lang="en-US" altLang="ja-JP" sz="800" dirty="0" smtClean="0"/>
              <a:t>※3.</a:t>
            </a:r>
            <a:r>
              <a:rPr kumimoji="1" lang="ja-JP" altLang="en-US" sz="800" dirty="0" smtClean="0"/>
              <a:t>港長または海上保安部が各港へ警戒体制を発出する際の対応</a:t>
            </a:r>
            <a:endParaRPr kumimoji="1" lang="en-US" altLang="ja-JP" sz="800" dirty="0" smtClean="0"/>
          </a:p>
          <a:p>
            <a:pPr marL="177800" indent="-177800"/>
            <a:r>
              <a:rPr kumimoji="1" lang="en-US" altLang="ja-JP" sz="800" dirty="0" smtClean="0"/>
              <a:t>※4:</a:t>
            </a:r>
            <a:r>
              <a:rPr kumimoji="1" lang="ja-JP" altLang="en-US" sz="800" dirty="0"/>
              <a:t>各フェーズ</a:t>
            </a:r>
            <a:r>
              <a:rPr lang="ja-JP" altLang="en-US" sz="800" dirty="0"/>
              <a:t>、気象庁等の情報、港長または海上保安部が発出する各港への対応</a:t>
            </a:r>
            <a:r>
              <a:rPr lang="ja-JP" altLang="en-US" sz="800" dirty="0" smtClean="0"/>
              <a:t>等から総合的</a:t>
            </a:r>
            <a:r>
              <a:rPr lang="ja-JP" altLang="en-US" sz="800" dirty="0"/>
              <a:t>に判断し、段階毎に事前対応を行う。</a:t>
            </a:r>
            <a:r>
              <a:rPr kumimoji="1" lang="ja-JP" altLang="en-US" sz="800" dirty="0"/>
              <a:t>気象庁より「特別警報の可能性の言及があった場合」</a:t>
            </a:r>
            <a:r>
              <a:rPr lang="ja-JP" altLang="en-US" sz="800" dirty="0"/>
              <a:t>は</a:t>
            </a:r>
            <a:r>
              <a:rPr kumimoji="1" lang="ja-JP" altLang="en-US" sz="800" dirty="0"/>
              <a:t>早めの対応を行う必要がある</a:t>
            </a:r>
            <a:r>
              <a:rPr kumimoji="1" lang="ja-JP" altLang="en-US" sz="800" dirty="0" smtClean="0"/>
              <a:t>。</a:t>
            </a:r>
            <a:endParaRPr kumimoji="1" lang="en-US" altLang="ja-JP" sz="800" dirty="0" smtClean="0"/>
          </a:p>
          <a:p>
            <a:pPr marL="87313" indent="-87313"/>
            <a:r>
              <a:rPr lang="en-US" altLang="ja-JP" sz="800" dirty="0" smtClean="0"/>
              <a:t>※5:</a:t>
            </a:r>
            <a:r>
              <a:rPr lang="ja-JP" altLang="en-US" sz="800" dirty="0" smtClean="0"/>
              <a:t>水門、陸閘等の閉鎖については</a:t>
            </a:r>
            <a:r>
              <a:rPr lang="ja-JP" altLang="en-US" sz="800" dirty="0" smtClean="0">
                <a:latin typeface="ＭＳ Ｐゴシック" panose="020B0600070205080204" pitchFamily="50" charset="-128"/>
              </a:rPr>
              <a:t>海岸管理者と企業の協定</a:t>
            </a:r>
            <a:r>
              <a:rPr lang="ja-JP" altLang="en-US" sz="800" dirty="0">
                <a:latin typeface="ＭＳ Ｐゴシック" panose="020B0600070205080204" pitchFamily="50" charset="-128"/>
              </a:rPr>
              <a:t>に基づく</a:t>
            </a:r>
            <a:endParaRPr lang="en-US" altLang="ja-JP" sz="800" dirty="0">
              <a:latin typeface="ＭＳ Ｐゴシック" panose="020B0600070205080204" pitchFamily="50" charset="-128"/>
            </a:endParaRPr>
          </a:p>
          <a:p>
            <a:pPr marL="87313" indent="-87313"/>
            <a:endParaRPr kumimoji="1" lang="ja-JP" altLang="en-US" sz="800" dirty="0"/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1760316" y="1971139"/>
            <a:ext cx="431352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ja-JP" sz="900" dirty="0"/>
              <a:t>※</a:t>
            </a:r>
            <a:r>
              <a:rPr lang="en-US" altLang="ja-JP" sz="900" dirty="0" smtClean="0"/>
              <a:t>1</a:t>
            </a:r>
          </a:p>
          <a:p>
            <a:endParaRPr kumimoji="1" lang="ja-JP" altLang="en-US" sz="900" dirty="0"/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635A715B-6BA3-4717-BEC8-2C5882E94EA9}"/>
              </a:ext>
            </a:extLst>
          </p:cNvPr>
          <p:cNvSpPr txBox="1"/>
          <p:nvPr/>
        </p:nvSpPr>
        <p:spPr>
          <a:xfrm>
            <a:off x="6405071" y="4293573"/>
            <a:ext cx="22055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ja-JP" sz="900" dirty="0" smtClean="0"/>
              <a:t>※5</a:t>
            </a:r>
            <a:endParaRPr kumimoji="1" lang="ja-JP" altLang="en-US" sz="900" dirty="0"/>
          </a:p>
        </p:txBody>
      </p:sp>
      <p:sp>
        <p:nvSpPr>
          <p:cNvPr id="64" name="テキスト ボックス 115"/>
          <p:cNvSpPr txBox="1">
            <a:spLocks noChangeArrowheads="1"/>
          </p:cNvSpPr>
          <p:nvPr/>
        </p:nvSpPr>
        <p:spPr bwMode="auto">
          <a:xfrm>
            <a:off x="270281" y="6761822"/>
            <a:ext cx="8737194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ja-JP" altLang="en-US" sz="600" dirty="0">
                <a:latin typeface="ＭＳ Ｐゴシック" panose="020B0600070205080204" pitchFamily="50" charset="-128"/>
              </a:rPr>
              <a:t>港</a:t>
            </a:r>
            <a:r>
              <a:rPr lang="ja-JP" altLang="en-US" sz="600" dirty="0" smtClean="0">
                <a:latin typeface="ＭＳ Ｐゴシック" panose="020B0600070205080204" pitchFamily="50" charset="-128"/>
              </a:rPr>
              <a:t>長等の</a:t>
            </a:r>
            <a:r>
              <a:rPr lang="ja-JP" altLang="en-US" sz="600" dirty="0">
                <a:latin typeface="ＭＳ Ｐゴシック" panose="020B0600070205080204" pitchFamily="50" charset="-128"/>
              </a:rPr>
              <a:t>第一警戒体制の発出は三河港で</a:t>
            </a:r>
            <a:r>
              <a:rPr lang="en-US" altLang="ja-JP" sz="600" dirty="0">
                <a:latin typeface="ＭＳ Ｐゴシック" panose="020B0600070205080204" pitchFamily="50" charset="-128"/>
              </a:rPr>
              <a:t>9</a:t>
            </a:r>
            <a:r>
              <a:rPr lang="ja-JP" altLang="en-US" sz="600" dirty="0">
                <a:latin typeface="ＭＳ Ｐゴシック" panose="020B0600070205080204" pitchFamily="50" charset="-128"/>
              </a:rPr>
              <a:t>時間前、名古屋港、衣浦港、四日市港で</a:t>
            </a:r>
            <a:r>
              <a:rPr lang="en-US" altLang="ja-JP" sz="600" dirty="0">
                <a:latin typeface="ＭＳ Ｐゴシック" panose="020B0600070205080204" pitchFamily="50" charset="-128"/>
              </a:rPr>
              <a:t>6</a:t>
            </a:r>
            <a:r>
              <a:rPr lang="ja-JP" altLang="en-US" sz="600" dirty="0">
                <a:latin typeface="ＭＳ Ｐゴシック" panose="020B0600070205080204" pitchFamily="50" charset="-128"/>
              </a:rPr>
              <a:t>時間前、清水港、田子の浦港、御前崎港で</a:t>
            </a:r>
            <a:r>
              <a:rPr lang="en-US" altLang="ja-JP" sz="600" dirty="0">
                <a:latin typeface="ＭＳ Ｐゴシック" panose="020B0600070205080204" pitchFamily="50" charset="-128"/>
              </a:rPr>
              <a:t>5</a:t>
            </a:r>
            <a:r>
              <a:rPr lang="ja-JP" altLang="en-US" sz="600" dirty="0">
                <a:latin typeface="ＭＳ Ｐゴシック" panose="020B0600070205080204" pitchFamily="50" charset="-128"/>
              </a:rPr>
              <a:t>時間前</a:t>
            </a:r>
            <a:r>
              <a:rPr lang="ja-JP" altLang="en-US" sz="600" dirty="0" smtClean="0">
                <a:latin typeface="ＭＳ Ｐゴシック" panose="020B0600070205080204" pitchFamily="50" charset="-128"/>
              </a:rPr>
              <a:t>。第二</a:t>
            </a:r>
            <a:r>
              <a:rPr lang="ja-JP" altLang="en-US" sz="600" dirty="0">
                <a:latin typeface="ＭＳ Ｐゴシック" panose="020B0600070205080204" pitchFamily="50" charset="-128"/>
              </a:rPr>
              <a:t>警戒体制の発令は三河港で</a:t>
            </a:r>
            <a:r>
              <a:rPr lang="en-US" altLang="ja-JP" sz="600" dirty="0">
                <a:latin typeface="ＭＳ Ｐゴシック" panose="020B0600070205080204" pitchFamily="50" charset="-128"/>
              </a:rPr>
              <a:t>6</a:t>
            </a:r>
            <a:r>
              <a:rPr lang="ja-JP" altLang="en-US" sz="600" dirty="0">
                <a:latin typeface="ＭＳ Ｐゴシック" panose="020B0600070205080204" pitchFamily="50" charset="-128"/>
              </a:rPr>
              <a:t>時間前、名古屋港、衣浦港、四日市港で</a:t>
            </a:r>
            <a:r>
              <a:rPr lang="en-US" altLang="ja-JP" sz="600" dirty="0">
                <a:latin typeface="ＭＳ Ｐゴシック" panose="020B0600070205080204" pitchFamily="50" charset="-128"/>
              </a:rPr>
              <a:t>3</a:t>
            </a:r>
            <a:r>
              <a:rPr lang="ja-JP" altLang="en-US" sz="600" dirty="0">
                <a:latin typeface="ＭＳ Ｐゴシック" panose="020B0600070205080204" pitchFamily="50" charset="-128"/>
              </a:rPr>
              <a:t>時間前、清水港、田子の浦港、御前崎港で</a:t>
            </a:r>
            <a:r>
              <a:rPr lang="en-US" altLang="ja-JP" sz="600" dirty="0">
                <a:latin typeface="ＭＳ Ｐゴシック" panose="020B0600070205080204" pitchFamily="50" charset="-128"/>
              </a:rPr>
              <a:t>2</a:t>
            </a:r>
            <a:r>
              <a:rPr lang="ja-JP" altLang="en-US" sz="600" dirty="0">
                <a:latin typeface="ＭＳ Ｐゴシック" panose="020B0600070205080204" pitchFamily="50" charset="-128"/>
              </a:rPr>
              <a:t>時間前。</a:t>
            </a:r>
          </a:p>
        </p:txBody>
      </p:sp>
    </p:spTree>
    <p:extLst>
      <p:ext uri="{BB962C8B-B14F-4D97-AF65-F5344CB8AC3E}">
        <p14:creationId xmlns:p14="http://schemas.microsoft.com/office/powerpoint/2010/main" val="251708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下矢印 98"/>
          <p:cNvSpPr/>
          <p:nvPr/>
        </p:nvSpPr>
        <p:spPr>
          <a:xfrm>
            <a:off x="742304" y="2548767"/>
            <a:ext cx="190252" cy="4191024"/>
          </a:xfrm>
          <a:prstGeom prst="downArrow">
            <a:avLst>
              <a:gd name="adj1" fmla="val 52660"/>
              <a:gd name="adj2" fmla="val 98248"/>
            </a:avLst>
          </a:prstGeom>
          <a:gradFill>
            <a:gsLst>
              <a:gs pos="100000">
                <a:srgbClr val="FF0000"/>
              </a:gs>
              <a:gs pos="100000">
                <a:schemeClr val="accent1">
                  <a:lumMod val="45000"/>
                  <a:lumOff val="55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100000">
                  <a:srgbClr val="FF0000"/>
                </a:gs>
                <a:gs pos="100000">
                  <a:schemeClr val="accent1">
                    <a:lumMod val="45000"/>
                    <a:lumOff val="55000"/>
                  </a:schemeClr>
                </a:gs>
                <a:gs pos="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graphicFrame>
        <p:nvGraphicFramePr>
          <p:cNvPr id="61" name="表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2726063"/>
              </p:ext>
            </p:extLst>
          </p:nvPr>
        </p:nvGraphicFramePr>
        <p:xfrm>
          <a:off x="128588" y="2143705"/>
          <a:ext cx="8866187" cy="460216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0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1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57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61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50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506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506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2506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2506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2506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2506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2506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2506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365785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/>
                        <a:t>フェーズ</a:t>
                      </a:r>
                    </a:p>
                  </a:txBody>
                  <a:tcPr marL="91452" marR="91452" marT="45714" marB="45714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900" dirty="0"/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/>
                        <a:t>気象庁の情報</a:t>
                      </a: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/>
                        <a:t>各港の対応</a:t>
                      </a:r>
                      <a:r>
                        <a:rPr kumimoji="1" lang="en-US" altLang="ja-JP" sz="800" dirty="0" smtClean="0"/>
                        <a:t>※3</a:t>
                      </a:r>
                      <a:endParaRPr kumimoji="1" lang="ja-JP" altLang="en-US" sz="800" dirty="0"/>
                    </a:p>
                  </a:txBody>
                  <a:tcPr marL="91452" marR="91452" marT="45714" marB="45714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/>
                        <a:t>人命の安全確保、情報伝達等</a:t>
                      </a: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/>
                        <a:t>物流機能の維持</a:t>
                      </a: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/>
                        <a:t>生産機能の維持</a:t>
                      </a:r>
                    </a:p>
                  </a:txBody>
                  <a:tcPr marL="91452" marR="91452" marT="45714" marB="45714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731">
                <a:tc rowSpan="2">
                  <a:txBody>
                    <a:bodyPr/>
                    <a:lstStyle/>
                    <a:p>
                      <a:pPr algn="l"/>
                      <a:r>
                        <a:rPr kumimoji="1" lang="ja-JP" altLang="en-US" sz="900" dirty="0"/>
                        <a:t>台風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最接近の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１～５日前</a:t>
                      </a:r>
                      <a:endParaRPr kumimoji="1" lang="en-US" altLang="ja-JP" sz="900" dirty="0"/>
                    </a:p>
                  </a:txBody>
                  <a:tcPr marL="36000" marR="36000" marT="36001" marB="36001" anchor="ctr"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Ⅰ</a:t>
                      </a: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700" b="1" dirty="0">
                          <a:solidFill>
                            <a:schemeClr val="bg1"/>
                          </a:solidFill>
                        </a:rPr>
                        <a:t>情報共有・提供</a:t>
                      </a:r>
                      <a:endParaRPr lang="en-US" altLang="ja-JP" sz="700" b="1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700" b="1" dirty="0">
                          <a:solidFill>
                            <a:schemeClr val="bg1"/>
                          </a:solidFill>
                        </a:rPr>
                        <a:t>施設管理の指示</a:t>
                      </a:r>
                      <a:endParaRPr lang="en-US" altLang="ja-JP" sz="700" b="1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700" b="1" dirty="0">
                          <a:solidFill>
                            <a:schemeClr val="bg1"/>
                          </a:solidFill>
                        </a:rPr>
                        <a:t>その他</a:t>
                      </a:r>
                      <a:endParaRPr lang="en-US" altLang="ja-JP" sz="700" b="1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700" b="1" dirty="0">
                          <a:solidFill>
                            <a:schemeClr val="bg1"/>
                          </a:solidFill>
                        </a:rPr>
                        <a:t>〇移動・退避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700" b="1" dirty="0">
                          <a:solidFill>
                            <a:schemeClr val="bg1"/>
                          </a:solidFill>
                        </a:rPr>
                        <a:t>〇固定作業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700" b="1" dirty="0">
                          <a:solidFill>
                            <a:schemeClr val="bg1"/>
                          </a:solidFill>
                        </a:rPr>
                        <a:t>〇動かない資産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700" b="1" dirty="0">
                          <a:solidFill>
                            <a:schemeClr val="bg1"/>
                          </a:solidFill>
                        </a:rPr>
                        <a:t>〇移動・退避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700" b="1" dirty="0">
                          <a:solidFill>
                            <a:schemeClr val="bg1"/>
                          </a:solidFill>
                        </a:rPr>
                        <a:t>〇固定作業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700" b="1" dirty="0">
                          <a:solidFill>
                            <a:schemeClr val="bg1"/>
                          </a:solidFill>
                        </a:rPr>
                        <a:t>〇動かない資産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3266">
                <a:tc vMerge="1">
                  <a:txBody>
                    <a:bodyPr/>
                    <a:lstStyle/>
                    <a:p>
                      <a:pPr algn="l"/>
                      <a:endParaRPr kumimoji="1" lang="en-US" altLang="ja-JP" sz="900" dirty="0"/>
                    </a:p>
                  </a:txBody>
                  <a:tcPr marL="36000" marR="36000" marT="36002" marB="36002" anchor="ctr"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kumimoji="1" lang="en-US" altLang="ja-JP" sz="900" dirty="0"/>
                    </a:p>
                  </a:txBody>
                  <a:tcPr marL="91452" marR="91452" marT="45716" marB="45716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6" marB="457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6" marB="45716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9">
                <a:tc rowSpan="2">
                  <a:txBody>
                    <a:bodyPr/>
                    <a:lstStyle/>
                    <a:p>
                      <a:pPr algn="l"/>
                      <a:r>
                        <a:rPr kumimoji="1" lang="ja-JP" altLang="en-US" sz="900" dirty="0"/>
                        <a:t>台風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最接近の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１日前</a:t>
                      </a:r>
                      <a:endParaRPr kumimoji="1" lang="en-US" altLang="ja-JP" sz="900" dirty="0"/>
                    </a:p>
                  </a:txBody>
                  <a:tcPr marL="36000" marR="36000" marT="36001" marB="36001" anchor="ctr"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Ⅱ</a:t>
                      </a: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1800" dirty="0"/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634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Ⅲ</a:t>
                      </a: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kumimoji="1" lang="ja-JP" altLang="en-US" sz="900" dirty="0"/>
                        <a:t>　</a:t>
                      </a: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ja-JP" altLang="en-US" sz="900" dirty="0"/>
                        <a:t>　　　　　　　</a:t>
                      </a:r>
                      <a:endParaRPr lang="en-US" altLang="ja-JP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2989">
                <a:tc rowSpan="2">
                  <a:txBody>
                    <a:bodyPr/>
                    <a:lstStyle/>
                    <a:p>
                      <a:pPr algn="l"/>
                      <a:r>
                        <a:rPr kumimoji="1" lang="ja-JP" altLang="en-US" sz="900" dirty="0"/>
                        <a:t>台風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最接近の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半日前</a:t>
                      </a:r>
                    </a:p>
                  </a:txBody>
                  <a:tcPr marL="36000" marR="36000" marT="36001" marB="36001" anchor="ctr"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1" marB="45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altLang="ja-JP" sz="900" dirty="0"/>
                    </a:p>
                  </a:txBody>
                  <a:tcPr marL="91452" marR="91452" marT="45711" marB="4571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altLang="ja-JP" sz="900" dirty="0"/>
                    </a:p>
                  </a:txBody>
                  <a:tcPr marL="91452" marR="91452"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altLang="ja-JP" sz="900" dirty="0"/>
                    </a:p>
                  </a:txBody>
                  <a:tcPr marL="91452" marR="91452"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altLang="ja-JP" sz="900" dirty="0"/>
                    </a:p>
                  </a:txBody>
                  <a:tcPr marL="91452" marR="91452"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1" marB="45711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1" marB="45711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1" marB="45711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1" marB="45711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1" marB="45711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0874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Ⅳ</a:t>
                      </a: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/>
                    </a:p>
                  </a:txBody>
                  <a:tcPr marL="91452" marR="91452" marT="45714" marB="4571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3138"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900" dirty="0"/>
                        <a:t>台風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最接近の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６時間前</a:t>
                      </a:r>
                      <a:endParaRPr kumimoji="1" lang="en-US" altLang="ja-JP" sz="900" dirty="0"/>
                    </a:p>
                  </a:txBody>
                  <a:tcPr marL="36000" marR="36000" marT="36001" marB="36001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kumimoji="1" lang="en-US" altLang="ja-JP" sz="900" dirty="0"/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14" marB="4571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  <a:p>
                      <a:r>
                        <a:rPr kumimoji="1" lang="ja-JP" altLang="en-US" sz="900" dirty="0">
                          <a:solidFill>
                            <a:srgbClr val="0070C0"/>
                          </a:solidFill>
                        </a:rPr>
                        <a:t>　　</a:t>
                      </a:r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20712"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900" dirty="0"/>
                        <a:t>台風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最接近の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数時間前</a:t>
                      </a:r>
                    </a:p>
                    <a:p>
                      <a:pPr algn="l"/>
                      <a:endParaRPr kumimoji="1" lang="ja-JP" altLang="en-US" sz="900" dirty="0"/>
                    </a:p>
                  </a:txBody>
                  <a:tcPr marL="36000" marR="36000" marT="36001" marB="36001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14" marB="4571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73265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/>
                        <a:t>高潮</a:t>
                      </a:r>
                      <a:endParaRPr kumimoji="1" lang="en-US" altLang="ja-JP" sz="9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/>
                        <a:t>発生時</a:t>
                      </a:r>
                    </a:p>
                    <a:p>
                      <a:pPr algn="l"/>
                      <a:endParaRPr kumimoji="1" lang="ja-JP" altLang="en-US" sz="900" dirty="0"/>
                    </a:p>
                  </a:txBody>
                  <a:tcPr marL="36000" marR="36000" marT="36001" marB="36001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ja-JP" altLang="en-US" sz="900" dirty="0"/>
                    </a:p>
                  </a:txBody>
                  <a:tcPr marL="91452" marR="91452" marT="45714" marB="4571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7" name="Rectangle 2"/>
          <p:cNvSpPr txBox="1">
            <a:spLocks noChangeArrowheads="1"/>
          </p:cNvSpPr>
          <p:nvPr/>
        </p:nvSpPr>
        <p:spPr bwMode="auto">
          <a:xfrm>
            <a:off x="12700" y="47625"/>
            <a:ext cx="823595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9pPr>
          </a:lstStyle>
          <a:p>
            <a:pPr>
              <a:defRPr/>
            </a:pPr>
            <a:r>
              <a:rPr lang="ja-JP" altLang="en-US" sz="2000" kern="0" dirty="0"/>
              <a:t>港湾運送業（コンテナ）の対応例</a:t>
            </a:r>
          </a:p>
        </p:txBody>
      </p:sp>
      <p:sp>
        <p:nvSpPr>
          <p:cNvPr id="12292" name="テキスト ボックス 16"/>
          <p:cNvSpPr txBox="1">
            <a:spLocks noChangeArrowheads="1"/>
          </p:cNvSpPr>
          <p:nvPr/>
        </p:nvSpPr>
        <p:spPr bwMode="auto">
          <a:xfrm>
            <a:off x="12700" y="744776"/>
            <a:ext cx="133882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200">
                <a:latin typeface="ＭＳ Ｐゴシック" panose="020B0600070205080204" pitchFamily="50" charset="-128"/>
              </a:rPr>
              <a:t>【</a:t>
            </a:r>
            <a:r>
              <a:rPr lang="ja-JP" altLang="en-US" sz="1200">
                <a:latin typeface="ＭＳ Ｐゴシック" panose="020B0600070205080204" pitchFamily="50" charset="-128"/>
              </a:rPr>
              <a:t>事前準備・対応</a:t>
            </a:r>
            <a:r>
              <a:rPr lang="en-US" altLang="ja-JP" sz="1200">
                <a:latin typeface="ＭＳ Ｐゴシック" panose="020B0600070205080204" pitchFamily="50" charset="-128"/>
              </a:rPr>
              <a:t>】</a:t>
            </a:r>
            <a:endParaRPr lang="ja-JP" altLang="en-US" sz="1200">
              <a:latin typeface="ＭＳ Ｐゴシック" panose="020B0600070205080204" pitchFamily="50" charset="-128"/>
            </a:endParaRPr>
          </a:p>
        </p:txBody>
      </p:sp>
      <p:sp>
        <p:nvSpPr>
          <p:cNvPr id="109" name="正方形/長方形 108"/>
          <p:cNvSpPr/>
          <p:nvPr/>
        </p:nvSpPr>
        <p:spPr>
          <a:xfrm>
            <a:off x="141288" y="1029696"/>
            <a:ext cx="8866187" cy="853403"/>
          </a:xfrm>
          <a:prstGeom prst="rect">
            <a:avLst/>
          </a:prstGeom>
          <a:noFill/>
          <a:ln>
            <a:solidFill>
              <a:schemeClr val="tx1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 altLang="ja-JP" dirty="0">
              <a:solidFill>
                <a:schemeClr val="tx1"/>
              </a:solidFill>
            </a:endParaRPr>
          </a:p>
        </p:txBody>
      </p:sp>
      <p:sp>
        <p:nvSpPr>
          <p:cNvPr id="12294" name="テキスト ボックス 42"/>
          <p:cNvSpPr txBox="1">
            <a:spLocks noChangeArrowheads="1"/>
          </p:cNvSpPr>
          <p:nvPr/>
        </p:nvSpPr>
        <p:spPr bwMode="auto">
          <a:xfrm>
            <a:off x="12700" y="1884021"/>
            <a:ext cx="186301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200" dirty="0">
                <a:latin typeface="ＭＳ Ｐゴシック" panose="020B0600070205080204" pitchFamily="50" charset="-128"/>
              </a:rPr>
              <a:t>【</a:t>
            </a:r>
            <a:r>
              <a:rPr lang="ja-JP" altLang="en-US" sz="1200" dirty="0">
                <a:latin typeface="ＭＳ Ｐゴシック" panose="020B0600070205080204" pitchFamily="50" charset="-128"/>
              </a:rPr>
              <a:t>段階的な防災行動計画</a:t>
            </a:r>
            <a:r>
              <a:rPr lang="en-US" altLang="ja-JP" sz="1200" dirty="0">
                <a:latin typeface="ＭＳ Ｐゴシック" panose="020B0600070205080204" pitchFamily="50" charset="-128"/>
              </a:rPr>
              <a:t>】</a:t>
            </a:r>
            <a:endParaRPr lang="ja-JP" altLang="en-US" sz="1200" dirty="0">
              <a:latin typeface="ＭＳ Ｐゴシック" panose="020B0600070205080204" pitchFamily="50" charset="-128"/>
            </a:endParaRPr>
          </a:p>
        </p:txBody>
      </p:sp>
      <p:sp>
        <p:nvSpPr>
          <p:cNvPr id="12295" name="テキスト ボックス 32"/>
          <p:cNvSpPr txBox="1">
            <a:spLocks noChangeArrowheads="1"/>
          </p:cNvSpPr>
          <p:nvPr/>
        </p:nvSpPr>
        <p:spPr bwMode="auto">
          <a:xfrm>
            <a:off x="2522150" y="4155621"/>
            <a:ext cx="615950" cy="538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社員・作業員等への避難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指示 ①②③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社員の安全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　確認 ①②③</a:t>
            </a:r>
          </a:p>
        </p:txBody>
      </p:sp>
      <p:sp>
        <p:nvSpPr>
          <p:cNvPr id="12296" name="テキスト ボックス 36"/>
          <p:cNvSpPr txBox="1">
            <a:spLocks noChangeArrowheads="1"/>
          </p:cNvSpPr>
          <p:nvPr/>
        </p:nvSpPr>
        <p:spPr bwMode="auto">
          <a:xfrm>
            <a:off x="3216275" y="3415293"/>
            <a:ext cx="73501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社屋の浸水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　対策実施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（土の</a:t>
            </a:r>
            <a:r>
              <a:rPr lang="ja-JP" altLang="en-US" sz="700" dirty="0" err="1">
                <a:latin typeface="ＭＳ Ｐゴシック" panose="020B0600070205080204" pitchFamily="50" charset="-128"/>
              </a:rPr>
              <a:t>う</a:t>
            </a:r>
            <a:r>
              <a:rPr lang="ja-JP" altLang="en-US" sz="700" dirty="0">
                <a:latin typeface="ＭＳ Ｐゴシック" panose="020B0600070205080204" pitchFamily="50" charset="-128"/>
              </a:rPr>
              <a:t>設置等）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⑯</a:t>
            </a:r>
          </a:p>
        </p:txBody>
      </p:sp>
      <p:sp>
        <p:nvSpPr>
          <p:cNvPr id="12297" name="テキスト ボックス 85"/>
          <p:cNvSpPr txBox="1">
            <a:spLocks noChangeArrowheads="1"/>
          </p:cNvSpPr>
          <p:nvPr/>
        </p:nvSpPr>
        <p:spPr bwMode="auto">
          <a:xfrm>
            <a:off x="4676775" y="3953455"/>
            <a:ext cx="681038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移動可能な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クレーン等の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　退避⑩</a:t>
            </a:r>
          </a:p>
        </p:txBody>
      </p:sp>
      <p:sp>
        <p:nvSpPr>
          <p:cNvPr id="12298" name="テキスト ボックス 86"/>
          <p:cNvSpPr txBox="1">
            <a:spLocks noChangeArrowheads="1"/>
          </p:cNvSpPr>
          <p:nvPr/>
        </p:nvSpPr>
        <p:spPr bwMode="auto">
          <a:xfrm>
            <a:off x="5399088" y="4221743"/>
            <a:ext cx="615553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ガントリークレー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ン等の逸走対策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（アンカー） ⑭</a:t>
            </a:r>
          </a:p>
        </p:txBody>
      </p:sp>
      <p:sp>
        <p:nvSpPr>
          <p:cNvPr id="12300" name="テキスト ボックス 96"/>
          <p:cNvSpPr txBox="1">
            <a:spLocks noChangeArrowheads="1"/>
          </p:cNvSpPr>
          <p:nvPr/>
        </p:nvSpPr>
        <p:spPr bwMode="auto">
          <a:xfrm>
            <a:off x="3938588" y="3120018"/>
            <a:ext cx="72866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荷主との調整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⑩⑱⑲</a:t>
            </a:r>
          </a:p>
        </p:txBody>
      </p:sp>
      <p:sp>
        <p:nvSpPr>
          <p:cNvPr id="12302" name="テキスト ボックス 114"/>
          <p:cNvSpPr txBox="1">
            <a:spLocks noChangeArrowheads="1"/>
          </p:cNvSpPr>
          <p:nvPr/>
        </p:nvSpPr>
        <p:spPr bwMode="auto">
          <a:xfrm>
            <a:off x="6121400" y="3421643"/>
            <a:ext cx="70167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　設備の浸水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　対策実施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　（土の</a:t>
            </a:r>
            <a:r>
              <a:rPr lang="ja-JP" altLang="en-US" sz="700" dirty="0" err="1">
                <a:latin typeface="ＭＳ Ｐゴシック" panose="020B0600070205080204" pitchFamily="50" charset="-128"/>
              </a:rPr>
              <a:t>う</a:t>
            </a:r>
            <a:r>
              <a:rPr lang="ja-JP" altLang="en-US" sz="700" dirty="0">
                <a:latin typeface="ＭＳ Ｐゴシック" panose="020B0600070205080204" pitchFamily="50" charset="-128"/>
              </a:rPr>
              <a:t>設置）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⑩⑮</a:t>
            </a:r>
          </a:p>
        </p:txBody>
      </p:sp>
      <p:sp>
        <p:nvSpPr>
          <p:cNvPr id="12303" name="テキスト ボックス 116"/>
          <p:cNvSpPr txBox="1">
            <a:spLocks noChangeArrowheads="1"/>
          </p:cNvSpPr>
          <p:nvPr/>
        </p:nvSpPr>
        <p:spPr bwMode="auto">
          <a:xfrm>
            <a:off x="3940175" y="3770893"/>
            <a:ext cx="712788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対策備品の準備（小型発電機（通信用），照明他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工事用品） </a:t>
            </a:r>
          </a:p>
        </p:txBody>
      </p:sp>
      <p:sp>
        <p:nvSpPr>
          <p:cNvPr id="12304" name="テキスト ボックス 118"/>
          <p:cNvSpPr txBox="1">
            <a:spLocks noChangeArrowheads="1"/>
          </p:cNvSpPr>
          <p:nvPr/>
        </p:nvSpPr>
        <p:spPr bwMode="auto">
          <a:xfrm>
            <a:off x="4676775" y="3677230"/>
            <a:ext cx="59792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フォークリフト</a:t>
            </a:r>
            <a:endParaRPr lang="en-US" altLang="ja-JP" sz="70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　の高所移動⑰</a:t>
            </a:r>
          </a:p>
        </p:txBody>
      </p:sp>
      <p:sp>
        <p:nvSpPr>
          <p:cNvPr id="12305" name="テキスト ボックス 119"/>
          <p:cNvSpPr txBox="1">
            <a:spLocks noChangeArrowheads="1"/>
          </p:cNvSpPr>
          <p:nvPr/>
        </p:nvSpPr>
        <p:spPr bwMode="auto">
          <a:xfrm>
            <a:off x="5405438" y="3554993"/>
            <a:ext cx="677862" cy="538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コンテナ転倒防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止（連結、段落と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し、段均し移動、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空コン平積み）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⑦⑧⑨</a:t>
            </a:r>
          </a:p>
        </p:txBody>
      </p:sp>
      <p:sp>
        <p:nvSpPr>
          <p:cNvPr id="12306" name="テキスト ボックス 121"/>
          <p:cNvSpPr txBox="1">
            <a:spLocks noChangeArrowheads="1"/>
          </p:cNvSpPr>
          <p:nvPr/>
        </p:nvSpPr>
        <p:spPr bwMode="auto">
          <a:xfrm>
            <a:off x="4676775" y="3440693"/>
            <a:ext cx="65722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荷役中止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（風速●</a:t>
            </a:r>
            <a:r>
              <a:rPr lang="en-US" altLang="ja-JP" sz="700" dirty="0">
                <a:latin typeface="ＭＳ Ｐゴシック" panose="020B0600070205080204" pitchFamily="50" charset="-128"/>
              </a:rPr>
              <a:t>m/s</a:t>
            </a:r>
            <a:r>
              <a:rPr lang="ja-JP" altLang="en-US" sz="700" dirty="0">
                <a:latin typeface="ＭＳ Ｐゴシック" panose="020B0600070205080204" pitchFamily="50" charset="-128"/>
              </a:rPr>
              <a:t>）</a:t>
            </a:r>
          </a:p>
        </p:txBody>
      </p:sp>
      <p:sp>
        <p:nvSpPr>
          <p:cNvPr id="12308" name="テキスト ボックス 108"/>
          <p:cNvSpPr txBox="1">
            <a:spLocks noChangeArrowheads="1"/>
          </p:cNvSpPr>
          <p:nvPr/>
        </p:nvSpPr>
        <p:spPr bwMode="auto">
          <a:xfrm>
            <a:off x="2500313" y="2745368"/>
            <a:ext cx="714375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社員への気象　　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　情報提供 ①②③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社員の状況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　把握 ①②③</a:t>
            </a:r>
          </a:p>
        </p:txBody>
      </p:sp>
      <p:sp>
        <p:nvSpPr>
          <p:cNvPr id="77" name="テキスト ボックス 76"/>
          <p:cNvSpPr txBox="1"/>
          <p:nvPr/>
        </p:nvSpPr>
        <p:spPr>
          <a:xfrm>
            <a:off x="204788" y="1046401"/>
            <a:ext cx="3119437" cy="84613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eaLnBrk="1" hangingPunct="1">
              <a:defRPr/>
            </a:pP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・台風経路・規模等の気象・災害情報の収集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①②③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 eaLnBrk="1" hangingPunct="1">
              <a:defRPr/>
            </a:pP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・社屋の浸水対策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⑯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 eaLnBrk="1" hangingPunct="1">
              <a:defRPr/>
            </a:pP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・物流設備の浸水対策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⑩⑮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>
              <a:defRPr/>
            </a:pPr>
            <a:r>
              <a:rPr lang="ja-JP" altLang="en-US" sz="11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・災害時の通信設備の用意（衛星電話等）</a:t>
            </a:r>
            <a:endParaRPr lang="en-US" altLang="ja-JP" sz="11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defRPr/>
            </a:pPr>
            <a:r>
              <a:rPr lang="ja-JP" altLang="en-US" sz="1100" i="1" dirty="0">
                <a:solidFill>
                  <a:schemeClr val="bg1">
                    <a:lumMod val="50000"/>
                  </a:schemeClr>
                </a:solidFill>
              </a:rPr>
              <a:t>・対策マニュアル・防災マップの整備</a:t>
            </a:r>
            <a:endParaRPr lang="en-US" altLang="ja-JP" sz="11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8" name="テキスト ボックス 77"/>
          <p:cNvSpPr txBox="1"/>
          <p:nvPr/>
        </p:nvSpPr>
        <p:spPr>
          <a:xfrm>
            <a:off x="3586163" y="1046401"/>
            <a:ext cx="2930525" cy="84613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eaLnBrk="1" hangingPunct="1">
              <a:defRPr/>
            </a:pP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・避難訓練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①②③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 eaLnBrk="1" hangingPunct="1">
              <a:defRPr/>
            </a:pP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・避難場所の確保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①②③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 eaLnBrk="1" hangingPunct="1">
              <a:defRPr/>
            </a:pP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・避難のルール作り（フェーズ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Ⅳ</a:t>
            </a:r>
            <a:r>
              <a:rPr lang="ja-JP" altLang="en-US" sz="1100" i="1" u="sng" dirty="0" err="1">
                <a:solidFill>
                  <a:schemeClr val="bg1">
                    <a:lumMod val="50000"/>
                  </a:schemeClr>
                </a:solidFill>
              </a:rPr>
              <a:t>までに</a:t>
            </a: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避難）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※</a:t>
            </a: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１</a:t>
            </a:r>
            <a:endParaRPr lang="en-US" altLang="ja-JP" sz="1100" i="1" u="sng" dirty="0">
              <a:solidFill>
                <a:schemeClr val="bg1">
                  <a:lumMod val="50000"/>
                </a:schemeClr>
              </a:solidFill>
            </a:endParaRPr>
          </a:p>
          <a:p>
            <a:pPr eaLnBrk="1" hangingPunct="1">
              <a:defRPr/>
            </a:pP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・他社との避難ルール・場所、資機材の情報共有</a:t>
            </a:r>
            <a:endParaRPr lang="en-US" altLang="ja-JP" sz="1100" i="1" u="sng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defRPr/>
            </a:pP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・避難誘導看板設置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①②③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2" name="テキスト ボックス 117"/>
          <p:cNvSpPr txBox="1">
            <a:spLocks noChangeArrowheads="1"/>
          </p:cNvSpPr>
          <p:nvPr/>
        </p:nvSpPr>
        <p:spPr bwMode="auto">
          <a:xfrm>
            <a:off x="6684963" y="1046401"/>
            <a:ext cx="2255837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・社員安否確認システム整備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①②③）</a:t>
            </a:r>
            <a:endParaRPr lang="ja-JP" altLang="en-US" sz="1100" i="1" dirty="0">
              <a:solidFill>
                <a:srgbClr val="FF33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100" i="1" dirty="0">
                <a:solidFill>
                  <a:schemeClr val="bg1">
                    <a:lumMod val="50000"/>
                  </a:schemeClr>
                </a:solidFill>
              </a:rPr>
              <a:t>・食料、水の備蓄（</a:t>
            </a:r>
            <a:r>
              <a:rPr lang="en-US" altLang="ja-JP" sz="1100" i="1" dirty="0">
                <a:solidFill>
                  <a:schemeClr val="bg1">
                    <a:lumMod val="50000"/>
                  </a:schemeClr>
                </a:solidFill>
              </a:rPr>
              <a:t>3</a:t>
            </a:r>
            <a:r>
              <a:rPr lang="ja-JP" altLang="en-US" sz="1100" i="1" dirty="0">
                <a:solidFill>
                  <a:schemeClr val="bg1">
                    <a:lumMod val="50000"/>
                  </a:schemeClr>
                </a:solidFill>
              </a:rPr>
              <a:t>日）</a:t>
            </a:r>
            <a:endParaRPr lang="en-US" altLang="ja-JP" sz="11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100" i="1" dirty="0">
                <a:solidFill>
                  <a:srgbClr val="0000FF"/>
                </a:solidFill>
                <a:latin typeface="ＭＳ Ｐゴシック" panose="020B0600070205080204" pitchFamily="50" charset="-128"/>
              </a:rPr>
              <a:t>・倉庫地盤高の表示</a:t>
            </a:r>
            <a:endParaRPr lang="en-US" altLang="ja-JP" sz="1100" i="1" dirty="0">
              <a:solidFill>
                <a:srgbClr val="0000FF"/>
              </a:solidFill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100" i="1" dirty="0">
                <a:solidFill>
                  <a:srgbClr val="0000FF"/>
                </a:solidFill>
                <a:latin typeface="ＭＳ Ｐゴシック" panose="020B0600070205080204" pitchFamily="50" charset="-128"/>
              </a:rPr>
              <a:t>・システム関連・重要物の高所設置</a:t>
            </a:r>
            <a:endParaRPr lang="en-US" altLang="ja-JP" sz="1100" i="1" dirty="0">
              <a:solidFill>
                <a:srgbClr val="0000FF"/>
              </a:solidFill>
              <a:latin typeface="ＭＳ Ｐゴシック" panose="020B0600070205080204" pitchFamily="50" charset="-128"/>
            </a:endParaRPr>
          </a:p>
        </p:txBody>
      </p:sp>
      <p:sp>
        <p:nvSpPr>
          <p:cNvPr id="12313" name="テキスト ボックス 96"/>
          <p:cNvSpPr txBox="1">
            <a:spLocks noChangeArrowheads="1"/>
          </p:cNvSpPr>
          <p:nvPr/>
        </p:nvSpPr>
        <p:spPr bwMode="auto">
          <a:xfrm>
            <a:off x="5418138" y="2745368"/>
            <a:ext cx="63182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コンテナの固縛作業⑦⑧⑨</a:t>
            </a:r>
          </a:p>
        </p:txBody>
      </p:sp>
      <p:sp>
        <p:nvSpPr>
          <p:cNvPr id="12314" name="テキスト ボックス 96"/>
          <p:cNvSpPr txBox="1">
            <a:spLocks noChangeArrowheads="1"/>
          </p:cNvSpPr>
          <p:nvPr/>
        </p:nvSpPr>
        <p:spPr bwMode="auto">
          <a:xfrm>
            <a:off x="3954463" y="3415293"/>
            <a:ext cx="70326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風の影響が出始めたら作業中止⑱</a:t>
            </a:r>
          </a:p>
        </p:txBody>
      </p:sp>
      <p:sp>
        <p:nvSpPr>
          <p:cNvPr id="63" name="正方形/長方形 62"/>
          <p:cNvSpPr/>
          <p:nvPr/>
        </p:nvSpPr>
        <p:spPr bwMode="auto">
          <a:xfrm>
            <a:off x="127000" y="4717043"/>
            <a:ext cx="8866188" cy="276225"/>
          </a:xfrm>
          <a:prstGeom prst="rect">
            <a:avLst/>
          </a:prstGeom>
          <a:solidFill>
            <a:srgbClr val="00B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grpSp>
        <p:nvGrpSpPr>
          <p:cNvPr id="12456" name="グループ化 64"/>
          <p:cNvGrpSpPr>
            <a:grpSpLocks/>
          </p:cNvGrpSpPr>
          <p:nvPr/>
        </p:nvGrpSpPr>
        <p:grpSpPr bwMode="auto">
          <a:xfrm>
            <a:off x="971542" y="2527880"/>
            <a:ext cx="1477989" cy="4211638"/>
            <a:chOff x="10455277" y="2476501"/>
            <a:chExt cx="1478344" cy="4211637"/>
          </a:xfrm>
        </p:grpSpPr>
        <p:grpSp>
          <p:nvGrpSpPr>
            <p:cNvPr id="12457" name="グループ化 1"/>
            <p:cNvGrpSpPr>
              <a:grpSpLocks/>
            </p:cNvGrpSpPr>
            <p:nvPr/>
          </p:nvGrpSpPr>
          <p:grpSpPr bwMode="auto">
            <a:xfrm>
              <a:off x="11406653" y="2633664"/>
              <a:ext cx="526968" cy="4054474"/>
              <a:chOff x="1933575" y="2588865"/>
              <a:chExt cx="526904" cy="4054823"/>
            </a:xfrm>
          </p:grpSpPr>
          <p:sp>
            <p:nvSpPr>
              <p:cNvPr id="91" name="正方形/長方形 90"/>
              <p:cNvSpPr/>
              <p:nvPr/>
            </p:nvSpPr>
            <p:spPr bwMode="auto">
              <a:xfrm>
                <a:off x="1938103" y="2588865"/>
                <a:ext cx="249267" cy="1925802"/>
              </a:xfrm>
              <a:prstGeom prst="rect">
                <a:avLst/>
              </a:prstGeom>
              <a:gradFill>
                <a:gsLst>
                  <a:gs pos="100000">
                    <a:srgbClr val="FFCC99"/>
                  </a:gs>
                  <a:gs pos="100000">
                    <a:schemeClr val="accent1">
                      <a:lumMod val="45000"/>
                      <a:lumOff val="55000"/>
                    </a:schemeClr>
                  </a:gs>
                  <a:gs pos="0">
                    <a:schemeClr val="bg1"/>
                  </a:gs>
                  <a:gs pos="40000">
                    <a:srgbClr val="FFCC99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ja-JP" altLang="en-US"/>
              </a:p>
            </p:txBody>
          </p:sp>
          <p:sp>
            <p:nvSpPr>
              <p:cNvPr id="92" name="正方形/長方形 91"/>
              <p:cNvSpPr/>
              <p:nvPr/>
            </p:nvSpPr>
            <p:spPr bwMode="auto">
              <a:xfrm>
                <a:off x="2203247" y="3373157"/>
                <a:ext cx="249266" cy="3270531"/>
              </a:xfrm>
              <a:prstGeom prst="rect">
                <a:avLst/>
              </a:prstGeom>
              <a:gradFill>
                <a:gsLst>
                  <a:gs pos="100000">
                    <a:srgbClr val="FFC000"/>
                  </a:gs>
                  <a:gs pos="100000">
                    <a:srgbClr val="FFCC99"/>
                  </a:gs>
                  <a:gs pos="100000">
                    <a:schemeClr val="accent1">
                      <a:lumMod val="45000"/>
                      <a:lumOff val="55000"/>
                    </a:schemeClr>
                  </a:gs>
                  <a:gs pos="0">
                    <a:schemeClr val="bg1"/>
                  </a:gs>
                  <a:gs pos="40000">
                    <a:srgbClr val="FFC000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ja-JP" altLang="en-US"/>
              </a:p>
            </p:txBody>
          </p:sp>
          <p:sp>
            <p:nvSpPr>
              <p:cNvPr id="12473" name="テキスト ボックス 62"/>
              <p:cNvSpPr txBox="1">
                <a:spLocks noChangeArrowheads="1"/>
              </p:cNvSpPr>
              <p:nvPr/>
            </p:nvSpPr>
            <p:spPr bwMode="auto">
              <a:xfrm>
                <a:off x="1961158" y="3344863"/>
                <a:ext cx="205184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800">
                    <a:solidFill>
                      <a:srgbClr val="FF0000"/>
                    </a:solidFill>
                    <a:latin typeface="ＭＳ Ｐゴシック" panose="020B0600070205080204" pitchFamily="50" charset="-128"/>
                  </a:rPr>
                  <a:t>第一</a:t>
                </a:r>
                <a:endParaRPr lang="en-US" altLang="ja-JP" sz="800">
                  <a:solidFill>
                    <a:srgbClr val="FF0000"/>
                  </a:solidFill>
                  <a:latin typeface="ＭＳ Ｐゴシック" panose="020B0600070205080204" pitchFamily="50" charset="-128"/>
                </a:endParaRP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800">
                    <a:solidFill>
                      <a:srgbClr val="FF0000"/>
                    </a:solidFill>
                    <a:latin typeface="ＭＳ Ｐゴシック" panose="020B0600070205080204" pitchFamily="50" charset="-128"/>
                  </a:rPr>
                  <a:t>警戒</a:t>
                </a:r>
              </a:p>
            </p:txBody>
          </p:sp>
          <p:sp>
            <p:nvSpPr>
              <p:cNvPr id="12474" name="テキスト ボックス 62"/>
              <p:cNvSpPr txBox="1">
                <a:spLocks noChangeArrowheads="1"/>
              </p:cNvSpPr>
              <p:nvPr/>
            </p:nvSpPr>
            <p:spPr bwMode="auto">
              <a:xfrm>
                <a:off x="2237383" y="3789040"/>
                <a:ext cx="205184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800">
                    <a:solidFill>
                      <a:srgbClr val="FF0000"/>
                    </a:solidFill>
                    <a:latin typeface="ＭＳ Ｐゴシック" panose="020B0600070205080204" pitchFamily="50" charset="-128"/>
                  </a:rPr>
                  <a:t>第二</a:t>
                </a:r>
                <a:endParaRPr lang="en-US" altLang="ja-JP" sz="800">
                  <a:solidFill>
                    <a:srgbClr val="FF0000"/>
                  </a:solidFill>
                  <a:latin typeface="ＭＳ Ｐゴシック" panose="020B0600070205080204" pitchFamily="50" charset="-128"/>
                </a:endParaRP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800">
                    <a:solidFill>
                      <a:srgbClr val="FF0000"/>
                    </a:solidFill>
                    <a:latin typeface="ＭＳ Ｐゴシック" panose="020B0600070205080204" pitchFamily="50" charset="-128"/>
                  </a:rPr>
                  <a:t>警戒</a:t>
                </a:r>
              </a:p>
            </p:txBody>
          </p:sp>
          <p:sp>
            <p:nvSpPr>
              <p:cNvPr id="12475" name="テキスト ボックス 59"/>
              <p:cNvSpPr txBox="1">
                <a:spLocks noChangeArrowheads="1"/>
              </p:cNvSpPr>
              <p:nvPr/>
            </p:nvSpPr>
            <p:spPr bwMode="auto">
              <a:xfrm>
                <a:off x="1933575" y="3702056"/>
                <a:ext cx="243685" cy="5540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強風域</a:t>
                </a:r>
                <a:endParaRPr lang="en-US" altLang="ja-JP" sz="600" dirty="0">
                  <a:latin typeface="ＭＳ Ｐゴシック" panose="020B0600070205080204" pitchFamily="50" charset="-128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が港湾</a:t>
                </a:r>
                <a:endParaRPr lang="en-US" altLang="ja-JP" sz="600" dirty="0">
                  <a:latin typeface="ＭＳ Ｐゴシック" panose="020B0600070205080204" pitchFamily="50" charset="-128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 err="1">
                    <a:latin typeface="ＭＳ Ｐゴシック" panose="020B0600070205080204" pitchFamily="50" charset="-128"/>
                  </a:rPr>
                  <a:t>にかか</a:t>
                </a:r>
                <a:endParaRPr lang="en-US" altLang="ja-JP" sz="600" dirty="0">
                  <a:latin typeface="ＭＳ Ｐゴシック" panose="020B0600070205080204" pitchFamily="50" charset="-128"/>
                </a:endParaRPr>
              </a:p>
              <a:p>
                <a:pPr>
                  <a:spcBef>
                    <a:spcPct val="0"/>
                  </a:spcBef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る</a:t>
                </a:r>
                <a:r>
                  <a:rPr lang="en-US" altLang="ja-JP" sz="600" dirty="0">
                    <a:latin typeface="ＭＳ Ｐゴシック" panose="020B0600070205080204" pitchFamily="50" charset="-128"/>
                  </a:rPr>
                  <a:t>9</a:t>
                </a:r>
                <a:r>
                  <a:rPr lang="ja-JP" altLang="en-US" sz="600" dirty="0">
                    <a:latin typeface="ＭＳ Ｐゴシック" panose="020B0600070205080204" pitchFamily="50" charset="-128"/>
                  </a:rPr>
                  <a:t>～</a:t>
                </a:r>
                <a:r>
                  <a:rPr lang="en-US" altLang="ja-JP" sz="600" dirty="0">
                    <a:latin typeface="ＭＳ Ｐゴシック" panose="020B0600070205080204" pitchFamily="50" charset="-128"/>
                  </a:rPr>
                  <a:t>5 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時間前</a:t>
                </a:r>
                <a:endParaRPr lang="en-US" altLang="ja-JP" sz="600" dirty="0">
                  <a:latin typeface="ＭＳ Ｐゴシック" panose="020B0600070205080204" pitchFamily="50" charset="-128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に発出</a:t>
                </a:r>
              </a:p>
            </p:txBody>
          </p:sp>
          <p:sp>
            <p:nvSpPr>
              <p:cNvPr id="12476" name="テキスト ボックス 59"/>
              <p:cNvSpPr txBox="1">
                <a:spLocks noChangeArrowheads="1"/>
              </p:cNvSpPr>
              <p:nvPr/>
            </p:nvSpPr>
            <p:spPr bwMode="auto">
              <a:xfrm>
                <a:off x="2229620" y="4083422"/>
                <a:ext cx="230859" cy="5540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強風域</a:t>
                </a:r>
                <a:endParaRPr lang="en-US" altLang="ja-JP" sz="600" dirty="0">
                  <a:latin typeface="ＭＳ Ｐゴシック" panose="020B0600070205080204" pitchFamily="50" charset="-128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が港湾</a:t>
                </a:r>
                <a:endParaRPr lang="en-US" altLang="ja-JP" sz="600" dirty="0">
                  <a:latin typeface="ＭＳ Ｐゴシック" panose="020B0600070205080204" pitchFamily="50" charset="-128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にかか</a:t>
                </a:r>
                <a:endParaRPr lang="en-US" altLang="ja-JP" sz="600" dirty="0">
                  <a:latin typeface="ＭＳ Ｐゴシック" panose="020B0600070205080204" pitchFamily="50" charset="-128"/>
                </a:endParaRPr>
              </a:p>
              <a:p>
                <a:pPr>
                  <a:spcBef>
                    <a:spcPct val="0"/>
                  </a:spcBef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る</a:t>
                </a:r>
                <a:r>
                  <a:rPr lang="en-US" altLang="ja-JP" sz="600" dirty="0">
                    <a:latin typeface="ＭＳ Ｐゴシック" panose="020B0600070205080204" pitchFamily="50" charset="-128"/>
                  </a:rPr>
                  <a:t>6</a:t>
                </a:r>
                <a:r>
                  <a:rPr lang="ja-JP" altLang="en-US" sz="600" dirty="0">
                    <a:latin typeface="ＭＳ Ｐゴシック" panose="020B0600070205080204" pitchFamily="50" charset="-128"/>
                  </a:rPr>
                  <a:t>～</a:t>
                </a:r>
                <a:r>
                  <a:rPr lang="en-US" altLang="ja-JP" sz="600" dirty="0">
                    <a:latin typeface="ＭＳ Ｐゴシック" panose="020B0600070205080204" pitchFamily="50" charset="-128"/>
                  </a:rPr>
                  <a:t>2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時間前</a:t>
                </a:r>
                <a:endParaRPr lang="en-US" altLang="ja-JP" sz="600" dirty="0">
                  <a:latin typeface="ＭＳ Ｐゴシック" panose="020B0600070205080204" pitchFamily="50" charset="-128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に発出</a:t>
                </a:r>
              </a:p>
            </p:txBody>
          </p:sp>
        </p:grpSp>
        <p:sp>
          <p:nvSpPr>
            <p:cNvPr id="68" name="正方形/長方形 67"/>
            <p:cNvSpPr/>
            <p:nvPr/>
          </p:nvSpPr>
          <p:spPr bwMode="auto">
            <a:xfrm>
              <a:off x="10455277" y="2476501"/>
              <a:ext cx="158788" cy="4211637"/>
            </a:xfrm>
            <a:prstGeom prst="rect">
              <a:avLst/>
            </a:prstGeom>
            <a:solidFill>
              <a:srgbClr val="68CE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anchor="ctr" anchorCtr="1"/>
            <a:lstStyle/>
            <a:p>
              <a:pPr algn="ctr">
                <a:defRPr/>
              </a:pPr>
              <a:r>
                <a:rPr lang="zh-TW" altLang="en-US" sz="1000" dirty="0">
                  <a:solidFill>
                    <a:srgbClr val="000000"/>
                  </a:solidFill>
                </a:rPr>
                <a:t>台風進路予報</a:t>
              </a:r>
              <a:r>
                <a:rPr lang="ja-JP" altLang="en-US" sz="1000" dirty="0">
                  <a:solidFill>
                    <a:srgbClr val="000000"/>
                  </a:solidFill>
                </a:rPr>
                <a:t>　・　台風に関する気象情報（随時発表）</a:t>
              </a:r>
            </a:p>
          </p:txBody>
        </p:sp>
        <p:sp>
          <p:nvSpPr>
            <p:cNvPr id="69" name="正方形/長方形 68"/>
            <p:cNvSpPr/>
            <p:nvPr/>
          </p:nvSpPr>
          <p:spPr bwMode="auto">
            <a:xfrm>
              <a:off x="10918938" y="3355976"/>
              <a:ext cx="161964" cy="1116013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anchor="ctr" anchorCtr="1"/>
            <a:lstStyle/>
            <a:p>
              <a:pPr algn="ctr">
                <a:defRPr/>
              </a:pPr>
              <a:r>
                <a:rPr lang="ja-JP" altLang="en-US" sz="1000" dirty="0">
                  <a:solidFill>
                    <a:srgbClr val="FF0000"/>
                  </a:solidFill>
                </a:rPr>
                <a:t>強風注意報</a:t>
              </a:r>
            </a:p>
          </p:txBody>
        </p:sp>
        <p:sp>
          <p:nvSpPr>
            <p:cNvPr id="70" name="正方形/長方形 69"/>
            <p:cNvSpPr/>
            <p:nvPr/>
          </p:nvSpPr>
          <p:spPr bwMode="auto">
            <a:xfrm>
              <a:off x="10899883" y="4419601"/>
              <a:ext cx="93685" cy="2268537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71" name="正方形/長方形 70"/>
            <p:cNvSpPr/>
            <p:nvPr/>
          </p:nvSpPr>
          <p:spPr bwMode="auto">
            <a:xfrm>
              <a:off x="10993569" y="4419601"/>
              <a:ext cx="95273" cy="2268537"/>
            </a:xfrm>
            <a:prstGeom prst="rect">
              <a:avLst/>
            </a:prstGeom>
            <a:solidFill>
              <a:srgbClr val="CC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12462" name="テキスト ボックス 46"/>
            <p:cNvSpPr txBox="1">
              <a:spLocks noChangeArrowheads="1"/>
            </p:cNvSpPr>
            <p:nvPr/>
          </p:nvSpPr>
          <p:spPr bwMode="auto">
            <a:xfrm>
              <a:off x="10925137" y="4681688"/>
              <a:ext cx="153907" cy="1532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lIns="0" tIns="0" rIns="0" bIns="0" anchor="ctr" anchorCtr="1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ja-JP" altLang="en-US" sz="1000">
                  <a:solidFill>
                    <a:srgbClr val="C00000"/>
                  </a:solidFill>
                  <a:latin typeface="ＭＳ Ｐゴシック" panose="020B0600070205080204" pitchFamily="50" charset="-128"/>
                </a:rPr>
                <a:t>暴風警報</a:t>
              </a:r>
              <a:r>
                <a:rPr lang="ja-JP" altLang="en-US" sz="1000">
                  <a:latin typeface="ＭＳ Ｐゴシック" panose="020B0600070205080204" pitchFamily="50" charset="-128"/>
                </a:rPr>
                <a:t>又は</a:t>
              </a:r>
              <a:r>
                <a:rPr lang="ja-JP" altLang="en-US" sz="1000">
                  <a:solidFill>
                    <a:srgbClr val="FFFF00"/>
                  </a:solidFill>
                  <a:latin typeface="ＭＳ Ｐゴシック" panose="020B0600070205080204" pitchFamily="50" charset="-128"/>
                </a:rPr>
                <a:t>暴風特別警報</a:t>
              </a:r>
            </a:p>
          </p:txBody>
        </p:sp>
        <p:sp>
          <p:nvSpPr>
            <p:cNvPr id="73" name="正方形/長方形 72"/>
            <p:cNvSpPr/>
            <p:nvPr/>
          </p:nvSpPr>
          <p:spPr bwMode="auto">
            <a:xfrm>
              <a:off x="11157120" y="3725864"/>
              <a:ext cx="161964" cy="1079500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anchor="ctr" anchorCtr="1"/>
            <a:lstStyle/>
            <a:p>
              <a:pPr algn="ctr">
                <a:defRPr/>
              </a:pPr>
              <a:r>
                <a:rPr lang="ja-JP" altLang="en-US" sz="1000" dirty="0">
                  <a:solidFill>
                    <a:srgbClr val="FF0000"/>
                  </a:solidFill>
                </a:rPr>
                <a:t>高潮注意報</a:t>
              </a:r>
            </a:p>
          </p:txBody>
        </p:sp>
        <p:sp>
          <p:nvSpPr>
            <p:cNvPr id="74" name="正方形/長方形 73"/>
            <p:cNvSpPr/>
            <p:nvPr/>
          </p:nvSpPr>
          <p:spPr bwMode="auto">
            <a:xfrm>
              <a:off x="11144417" y="4779963"/>
              <a:ext cx="106388" cy="1908175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75" name="正方形/長方形 74"/>
            <p:cNvSpPr/>
            <p:nvPr/>
          </p:nvSpPr>
          <p:spPr bwMode="auto">
            <a:xfrm>
              <a:off x="11236514" y="4779963"/>
              <a:ext cx="106388" cy="1908175"/>
            </a:xfrm>
            <a:prstGeom prst="rect">
              <a:avLst/>
            </a:prstGeom>
            <a:solidFill>
              <a:srgbClr val="CC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12466" name="テキスト ボックス 54"/>
            <p:cNvSpPr txBox="1">
              <a:spLocks noChangeArrowheads="1"/>
            </p:cNvSpPr>
            <p:nvPr/>
          </p:nvSpPr>
          <p:spPr bwMode="auto">
            <a:xfrm>
              <a:off x="11166940" y="4956124"/>
              <a:ext cx="153907" cy="1532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lIns="0" tIns="0" rIns="0" bIns="0" anchor="ctr" anchorCtr="1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ja-JP" altLang="en-US" sz="1000">
                  <a:solidFill>
                    <a:srgbClr val="C00000"/>
                  </a:solidFill>
                  <a:latin typeface="ＭＳ Ｐゴシック" panose="020B0600070205080204" pitchFamily="50" charset="-128"/>
                </a:rPr>
                <a:t>高潮警報</a:t>
              </a:r>
              <a:r>
                <a:rPr lang="ja-JP" altLang="en-US" sz="1000">
                  <a:latin typeface="ＭＳ Ｐゴシック" panose="020B0600070205080204" pitchFamily="50" charset="-128"/>
                </a:rPr>
                <a:t>又は</a:t>
              </a:r>
              <a:r>
                <a:rPr lang="ja-JP" altLang="en-US" sz="1000">
                  <a:solidFill>
                    <a:srgbClr val="FFFF00"/>
                  </a:solidFill>
                  <a:latin typeface="ＭＳ Ｐゴシック" panose="020B0600070205080204" pitchFamily="50" charset="-128"/>
                </a:rPr>
                <a:t>高潮特別警報</a:t>
              </a:r>
            </a:p>
          </p:txBody>
        </p:sp>
        <p:sp>
          <p:nvSpPr>
            <p:cNvPr id="81" name="正方形/長方形 80"/>
            <p:cNvSpPr/>
            <p:nvPr/>
          </p:nvSpPr>
          <p:spPr bwMode="auto">
            <a:xfrm>
              <a:off x="10664877" y="2960689"/>
              <a:ext cx="161964" cy="1080000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anchor="ctr" anchorCtr="1"/>
            <a:lstStyle/>
            <a:p>
              <a:pPr algn="ctr">
                <a:defRPr/>
              </a:pPr>
              <a:r>
                <a:rPr lang="ja-JP" altLang="en-US" sz="1000" dirty="0">
                  <a:solidFill>
                    <a:srgbClr val="FF0000"/>
                  </a:solidFill>
                </a:rPr>
                <a:t>波浪注意報</a:t>
              </a:r>
            </a:p>
          </p:txBody>
        </p:sp>
        <p:sp>
          <p:nvSpPr>
            <p:cNvPr id="85" name="正方形/長方形 84"/>
            <p:cNvSpPr/>
            <p:nvPr/>
          </p:nvSpPr>
          <p:spPr bwMode="auto">
            <a:xfrm>
              <a:off x="10660114" y="4060826"/>
              <a:ext cx="106387" cy="2627312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86" name="正方形/長方形 85"/>
            <p:cNvSpPr/>
            <p:nvPr/>
          </p:nvSpPr>
          <p:spPr bwMode="auto">
            <a:xfrm>
              <a:off x="10753798" y="4060826"/>
              <a:ext cx="93685" cy="2627312"/>
            </a:xfrm>
            <a:prstGeom prst="rect">
              <a:avLst/>
            </a:prstGeom>
            <a:solidFill>
              <a:srgbClr val="CC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12470" name="テキスト ボックス 61"/>
            <p:cNvSpPr txBox="1">
              <a:spLocks noChangeArrowheads="1"/>
            </p:cNvSpPr>
            <p:nvPr/>
          </p:nvSpPr>
          <p:spPr bwMode="auto">
            <a:xfrm>
              <a:off x="10681525" y="4537360"/>
              <a:ext cx="153907" cy="1532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lIns="0" tIns="0" rIns="0" bIns="0" anchor="ctr" anchorCtr="1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ja-JP" altLang="en-US" sz="1000">
                  <a:solidFill>
                    <a:srgbClr val="C00000"/>
                  </a:solidFill>
                  <a:latin typeface="ＭＳ Ｐゴシック" panose="020B0600070205080204" pitchFamily="50" charset="-128"/>
                </a:rPr>
                <a:t>波浪警報</a:t>
              </a:r>
              <a:r>
                <a:rPr lang="ja-JP" altLang="en-US" sz="1000">
                  <a:latin typeface="ＭＳ Ｐゴシック" panose="020B0600070205080204" pitchFamily="50" charset="-128"/>
                </a:rPr>
                <a:t>又は</a:t>
              </a:r>
              <a:r>
                <a:rPr lang="ja-JP" altLang="en-US" sz="1000">
                  <a:solidFill>
                    <a:srgbClr val="FFFF00"/>
                  </a:solidFill>
                  <a:latin typeface="ＭＳ Ｐゴシック" panose="020B0600070205080204" pitchFamily="50" charset="-128"/>
                </a:rPr>
                <a:t>波浪特別警報</a:t>
              </a:r>
            </a:p>
          </p:txBody>
        </p:sp>
      </p:grpSp>
      <p:sp>
        <p:nvSpPr>
          <p:cNvPr id="55" name="星 5 54"/>
          <p:cNvSpPr>
            <a:spLocks noChangeAspect="1"/>
          </p:cNvSpPr>
          <p:nvPr/>
        </p:nvSpPr>
        <p:spPr>
          <a:xfrm>
            <a:off x="1472345" y="3302581"/>
            <a:ext cx="119633" cy="119633"/>
          </a:xfrm>
          <a:prstGeom prst="star5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7" name="星 5 56"/>
          <p:cNvSpPr>
            <a:spLocks noChangeAspect="1"/>
          </p:cNvSpPr>
          <p:nvPr/>
        </p:nvSpPr>
        <p:spPr>
          <a:xfrm>
            <a:off x="1701218" y="3656593"/>
            <a:ext cx="119633" cy="119633"/>
          </a:xfrm>
          <a:prstGeom prst="star5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9" name="星 5 58"/>
          <p:cNvSpPr>
            <a:spLocks noChangeAspect="1"/>
          </p:cNvSpPr>
          <p:nvPr/>
        </p:nvSpPr>
        <p:spPr>
          <a:xfrm>
            <a:off x="1461220" y="4377890"/>
            <a:ext cx="119633" cy="119633"/>
          </a:xfrm>
          <a:prstGeom prst="star5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455" name="テキスト ボックス 93"/>
          <p:cNvSpPr txBox="1">
            <a:spLocks noChangeArrowheads="1"/>
          </p:cNvSpPr>
          <p:nvPr/>
        </p:nvSpPr>
        <p:spPr bwMode="auto">
          <a:xfrm>
            <a:off x="4114800" y="4740855"/>
            <a:ext cx="2681288" cy="222250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 lIns="72000" tIns="18000" rIns="72000" bIns="1800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200">
                <a:solidFill>
                  <a:srgbClr val="00B050"/>
                </a:solidFill>
                <a:latin typeface="ＭＳ Ｐゴシック" panose="020B0600070205080204" pitchFamily="50" charset="-128"/>
              </a:rPr>
              <a:t>暴風が吹き始める前に防災行動を完了</a:t>
            </a:r>
          </a:p>
        </p:txBody>
      </p:sp>
      <p:sp>
        <p:nvSpPr>
          <p:cNvPr id="12299" name="テキスト ボックス 92"/>
          <p:cNvSpPr txBox="1">
            <a:spLocks noChangeArrowheads="1"/>
          </p:cNvSpPr>
          <p:nvPr/>
        </p:nvSpPr>
        <p:spPr bwMode="auto">
          <a:xfrm>
            <a:off x="3209925" y="4080455"/>
            <a:ext cx="73501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水門・陸閘等の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操作依頼</a:t>
            </a:r>
            <a:r>
              <a:rPr lang="ja-JP" altLang="en-US" sz="700" b="1" dirty="0">
                <a:latin typeface="ＭＳ Ｐゴシック" panose="020B0600070205080204" pitchFamily="50" charset="-128"/>
              </a:rPr>
              <a:t>　</a:t>
            </a:r>
            <a:r>
              <a:rPr lang="en-US" altLang="ja-JP" sz="700" dirty="0" smtClean="0">
                <a:latin typeface="ＭＳ Ｐゴシック" panose="020B0600070205080204" pitchFamily="50" charset="-128"/>
              </a:rPr>
              <a:t>※5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（受託箇所）②④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防潮扉の閉鎖②④</a:t>
            </a:r>
          </a:p>
        </p:txBody>
      </p:sp>
      <p:sp>
        <p:nvSpPr>
          <p:cNvPr id="12301" name="テキスト ボックス 113"/>
          <p:cNvSpPr txBox="1">
            <a:spLocks noChangeArrowheads="1"/>
          </p:cNvSpPr>
          <p:nvPr/>
        </p:nvSpPr>
        <p:spPr bwMode="auto">
          <a:xfrm>
            <a:off x="2490788" y="4878613"/>
            <a:ext cx="725487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社員の安全確保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①②③</a:t>
            </a:r>
          </a:p>
        </p:txBody>
      </p:sp>
      <p:sp>
        <p:nvSpPr>
          <p:cNvPr id="64" name="四角形吹き出し 2"/>
          <p:cNvSpPr>
            <a:spLocks noChangeArrowheads="1"/>
          </p:cNvSpPr>
          <p:nvPr/>
        </p:nvSpPr>
        <p:spPr bwMode="auto">
          <a:xfrm>
            <a:off x="5126038" y="5108469"/>
            <a:ext cx="3111500" cy="215900"/>
          </a:xfrm>
          <a:prstGeom prst="wedgeRectCallout">
            <a:avLst>
              <a:gd name="adj1" fmla="val 18505"/>
              <a:gd name="adj2" fmla="val -129764"/>
            </a:avLst>
          </a:prstGeom>
          <a:solidFill>
            <a:schemeClr val="bg1"/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800" dirty="0">
                <a:latin typeface="ＭＳ Ｐゴシック" panose="020B0600070205080204" pitchFamily="50" charset="-128"/>
              </a:rPr>
              <a:t>　　各社の防災計画や避難計画に基づき、全ての防災行動を完了。</a:t>
            </a:r>
            <a:endParaRPr lang="ja-JP" altLang="en-US" sz="1400" dirty="0">
              <a:latin typeface="ＭＳ Ｐゴシック" panose="020B0600070205080204" pitchFamily="50" charset="-128"/>
            </a:endParaRPr>
          </a:p>
        </p:txBody>
      </p:sp>
      <p:sp>
        <p:nvSpPr>
          <p:cNvPr id="62" name="テキスト ボックス 61"/>
          <p:cNvSpPr txBox="1"/>
          <p:nvPr/>
        </p:nvSpPr>
        <p:spPr>
          <a:xfrm>
            <a:off x="8186738" y="52591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【</a:t>
            </a:r>
            <a:r>
              <a:rPr kumimoji="1" lang="ja-JP" altLang="en-US" dirty="0"/>
              <a:t>様式</a:t>
            </a:r>
            <a:r>
              <a:rPr kumimoji="1" lang="en-US" altLang="ja-JP" dirty="0"/>
              <a:t>】</a:t>
            </a:r>
            <a:endParaRPr kumimoji="1" lang="ja-JP" altLang="en-US" dirty="0"/>
          </a:p>
        </p:txBody>
      </p:sp>
      <p:sp>
        <p:nvSpPr>
          <p:cNvPr id="76" name="テキスト ボックス 75"/>
          <p:cNvSpPr txBox="1"/>
          <p:nvPr/>
        </p:nvSpPr>
        <p:spPr>
          <a:xfrm>
            <a:off x="1255285" y="824647"/>
            <a:ext cx="4313523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ja-JP" sz="900" dirty="0"/>
              <a:t>※</a:t>
            </a:r>
            <a:r>
              <a:rPr lang="en-US" altLang="ja-JP" sz="900" dirty="0" smtClean="0"/>
              <a:t>1</a:t>
            </a:r>
            <a:r>
              <a:rPr lang="ja-JP" altLang="en-US" sz="900" dirty="0" err="1" smtClean="0"/>
              <a:t>、</a:t>
            </a:r>
            <a:r>
              <a:rPr lang="en-US" altLang="ja-JP" sz="900" dirty="0" smtClean="0"/>
              <a:t>2</a:t>
            </a:r>
            <a:endParaRPr kumimoji="1" lang="ja-JP" altLang="en-US" sz="900" dirty="0"/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635A715B-6BA3-4717-BEC8-2C5882E94EA9}"/>
              </a:ext>
            </a:extLst>
          </p:cNvPr>
          <p:cNvSpPr txBox="1"/>
          <p:nvPr/>
        </p:nvSpPr>
        <p:spPr>
          <a:xfrm>
            <a:off x="8050628" y="5105435"/>
            <a:ext cx="22055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ja-JP" sz="900" dirty="0" smtClean="0"/>
              <a:t>※4</a:t>
            </a:r>
            <a:endParaRPr kumimoji="1" lang="ja-JP" altLang="en-US" sz="900" dirty="0"/>
          </a:p>
        </p:txBody>
      </p:sp>
      <p:sp>
        <p:nvSpPr>
          <p:cNvPr id="79" name="テキスト ボックス 78"/>
          <p:cNvSpPr txBox="1"/>
          <p:nvPr/>
        </p:nvSpPr>
        <p:spPr>
          <a:xfrm>
            <a:off x="1760316" y="1971139"/>
            <a:ext cx="431352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ja-JP" sz="900" dirty="0"/>
              <a:t>※</a:t>
            </a:r>
            <a:r>
              <a:rPr lang="en-US" altLang="ja-JP" sz="900" dirty="0" smtClean="0"/>
              <a:t>1</a:t>
            </a:r>
          </a:p>
          <a:p>
            <a:endParaRPr kumimoji="1" lang="ja-JP" altLang="en-US" sz="900" dirty="0"/>
          </a:p>
        </p:txBody>
      </p:sp>
      <p:sp>
        <p:nvSpPr>
          <p:cNvPr id="82" name="テキスト ボックス 115"/>
          <p:cNvSpPr txBox="1">
            <a:spLocks noChangeArrowheads="1"/>
          </p:cNvSpPr>
          <p:nvPr/>
        </p:nvSpPr>
        <p:spPr bwMode="auto">
          <a:xfrm>
            <a:off x="270280" y="6750966"/>
            <a:ext cx="8873719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ja-JP" altLang="en-US" sz="600" dirty="0">
                <a:latin typeface="ＭＳ Ｐゴシック" panose="020B0600070205080204" pitchFamily="50" charset="-128"/>
              </a:rPr>
              <a:t>港</a:t>
            </a:r>
            <a:r>
              <a:rPr lang="ja-JP" altLang="en-US" sz="600" dirty="0" smtClean="0">
                <a:latin typeface="ＭＳ Ｐゴシック" panose="020B0600070205080204" pitchFamily="50" charset="-128"/>
              </a:rPr>
              <a:t>長の</a:t>
            </a:r>
            <a:r>
              <a:rPr lang="ja-JP" altLang="en-US" sz="600" dirty="0">
                <a:latin typeface="ＭＳ Ｐゴシック" panose="020B0600070205080204" pitchFamily="50" charset="-128"/>
              </a:rPr>
              <a:t>第一警戒体制の発出は三河港で</a:t>
            </a:r>
            <a:r>
              <a:rPr lang="en-US" altLang="ja-JP" sz="600" dirty="0">
                <a:latin typeface="ＭＳ Ｐゴシック" panose="020B0600070205080204" pitchFamily="50" charset="-128"/>
              </a:rPr>
              <a:t>9</a:t>
            </a:r>
            <a:r>
              <a:rPr lang="ja-JP" altLang="en-US" sz="600" dirty="0">
                <a:latin typeface="ＭＳ Ｐゴシック" panose="020B0600070205080204" pitchFamily="50" charset="-128"/>
              </a:rPr>
              <a:t>時間前、名古屋港、衣浦港、四日市港で</a:t>
            </a:r>
            <a:r>
              <a:rPr lang="en-US" altLang="ja-JP" sz="600" dirty="0">
                <a:latin typeface="ＭＳ Ｐゴシック" panose="020B0600070205080204" pitchFamily="50" charset="-128"/>
              </a:rPr>
              <a:t>6</a:t>
            </a:r>
            <a:r>
              <a:rPr lang="ja-JP" altLang="en-US" sz="600" dirty="0">
                <a:latin typeface="ＭＳ Ｐゴシック" panose="020B0600070205080204" pitchFamily="50" charset="-128"/>
              </a:rPr>
              <a:t>時間前、清水港、田子の浦港、御前崎港で</a:t>
            </a:r>
            <a:r>
              <a:rPr lang="en-US" altLang="ja-JP" sz="600" dirty="0">
                <a:latin typeface="ＭＳ Ｐゴシック" panose="020B0600070205080204" pitchFamily="50" charset="-128"/>
              </a:rPr>
              <a:t>5</a:t>
            </a:r>
            <a:r>
              <a:rPr lang="ja-JP" altLang="en-US" sz="600" dirty="0">
                <a:latin typeface="ＭＳ Ｐゴシック" panose="020B0600070205080204" pitchFamily="50" charset="-128"/>
              </a:rPr>
              <a:t>時間前</a:t>
            </a:r>
            <a:r>
              <a:rPr lang="ja-JP" altLang="en-US" sz="600" dirty="0" smtClean="0">
                <a:latin typeface="ＭＳ Ｐゴシック" panose="020B0600070205080204" pitchFamily="50" charset="-128"/>
              </a:rPr>
              <a:t>。　第二</a:t>
            </a:r>
            <a:r>
              <a:rPr lang="ja-JP" altLang="en-US" sz="600" dirty="0">
                <a:latin typeface="ＭＳ Ｐゴシック" panose="020B0600070205080204" pitchFamily="50" charset="-128"/>
              </a:rPr>
              <a:t>警戒体制の発令は三河港で</a:t>
            </a:r>
            <a:r>
              <a:rPr lang="en-US" altLang="ja-JP" sz="600" dirty="0">
                <a:latin typeface="ＭＳ Ｐゴシック" panose="020B0600070205080204" pitchFamily="50" charset="-128"/>
              </a:rPr>
              <a:t>6</a:t>
            </a:r>
            <a:r>
              <a:rPr lang="ja-JP" altLang="en-US" sz="600" dirty="0">
                <a:latin typeface="ＭＳ Ｐゴシック" panose="020B0600070205080204" pitchFamily="50" charset="-128"/>
              </a:rPr>
              <a:t>時間前、名古屋港、衣浦港、四日市港で</a:t>
            </a:r>
            <a:r>
              <a:rPr lang="en-US" altLang="ja-JP" sz="600" dirty="0">
                <a:latin typeface="ＭＳ Ｐゴシック" panose="020B0600070205080204" pitchFamily="50" charset="-128"/>
              </a:rPr>
              <a:t>3</a:t>
            </a:r>
            <a:r>
              <a:rPr lang="ja-JP" altLang="en-US" sz="600" dirty="0">
                <a:latin typeface="ＭＳ Ｐゴシック" panose="020B0600070205080204" pitchFamily="50" charset="-128"/>
              </a:rPr>
              <a:t>時間前、清水港、田子の浦港、御前崎港で</a:t>
            </a:r>
            <a:r>
              <a:rPr lang="en-US" altLang="ja-JP" sz="600" dirty="0">
                <a:latin typeface="ＭＳ Ｐゴシック" panose="020B0600070205080204" pitchFamily="50" charset="-128"/>
              </a:rPr>
              <a:t>2</a:t>
            </a:r>
            <a:r>
              <a:rPr lang="ja-JP" altLang="en-US" sz="600" dirty="0">
                <a:latin typeface="ＭＳ Ｐゴシック" panose="020B0600070205080204" pitchFamily="50" charset="-128"/>
              </a:rPr>
              <a:t>時間前。</a:t>
            </a:r>
          </a:p>
        </p:txBody>
      </p:sp>
      <p:sp>
        <p:nvSpPr>
          <p:cNvPr id="65" name="テキスト ボックス 64"/>
          <p:cNvSpPr txBox="1"/>
          <p:nvPr/>
        </p:nvSpPr>
        <p:spPr>
          <a:xfrm>
            <a:off x="3957496" y="154582"/>
            <a:ext cx="5210538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altLang="ja-JP" sz="800" dirty="0"/>
              <a:t>※1:</a:t>
            </a:r>
            <a:r>
              <a:rPr lang="ja-JP" altLang="en-US" sz="800" dirty="0" smtClean="0">
                <a:latin typeface="ＭＳ Ｐゴシック" panose="020B0600070205080204" pitchFamily="50" charset="-128"/>
              </a:rPr>
              <a:t>丸囲み</a:t>
            </a:r>
            <a:r>
              <a:rPr lang="ja-JP" altLang="en-US" sz="800" dirty="0">
                <a:latin typeface="ＭＳ Ｐゴシック" panose="020B0600070205080204" pitchFamily="50" charset="-128"/>
              </a:rPr>
              <a:t>の番号は</a:t>
            </a:r>
            <a:r>
              <a:rPr lang="ja-JP" altLang="en-US" sz="800" dirty="0" smtClean="0">
                <a:latin typeface="ＭＳ Ｐゴシック" panose="020B0600070205080204" pitchFamily="50" charset="-128"/>
              </a:rPr>
              <a:t>「中部港湾における</a:t>
            </a:r>
            <a:r>
              <a:rPr lang="ja-JP" altLang="en-US" sz="800" dirty="0">
                <a:latin typeface="ＭＳ Ｐゴシック" panose="020B0600070205080204" pitchFamily="50" charset="-128"/>
              </a:rPr>
              <a:t>リスクの棚卸し（主体別）」に記載されたリスクの番号を示す。　</a:t>
            </a:r>
            <a:endParaRPr lang="en-US" altLang="ja-JP" sz="800" dirty="0">
              <a:latin typeface="ＭＳ Ｐゴシック" panose="020B0600070205080204" pitchFamily="50" charset="-128"/>
            </a:endParaRPr>
          </a:p>
          <a:p>
            <a:pPr>
              <a:spcBef>
                <a:spcPct val="0"/>
              </a:spcBef>
            </a:pPr>
            <a:r>
              <a:rPr lang="ja-JP" altLang="en-US" sz="800" dirty="0" smtClean="0">
                <a:latin typeface="ＭＳ Ｐゴシック" panose="020B0600070205080204" pitchFamily="50" charset="-128"/>
              </a:rPr>
              <a:t>　表中</a:t>
            </a:r>
            <a:r>
              <a:rPr lang="ja-JP" altLang="en-US" sz="800" dirty="0">
                <a:latin typeface="ＭＳ Ｐゴシック" panose="020B0600070205080204" pitchFamily="50" charset="-128"/>
              </a:rPr>
              <a:t>の「●印」は各主体で定める数値を示す</a:t>
            </a:r>
            <a:r>
              <a:rPr lang="ja-JP" altLang="en-US" sz="800" dirty="0" smtClean="0">
                <a:latin typeface="ＭＳ Ｐゴシック" panose="020B0600070205080204" pitchFamily="50" charset="-128"/>
              </a:rPr>
              <a:t>。</a:t>
            </a:r>
            <a:endParaRPr lang="en-US" altLang="ja-JP" sz="800" dirty="0" smtClean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800" dirty="0" smtClean="0"/>
              <a:t>※2:</a:t>
            </a:r>
            <a:r>
              <a:rPr lang="ja-JP" altLang="en-US" sz="800" dirty="0" smtClean="0"/>
              <a:t>下線ありは段階的な防災行動計画に反映済</a:t>
            </a:r>
            <a:endParaRPr lang="en-US" altLang="ja-JP" sz="800" dirty="0" smtClean="0"/>
          </a:p>
          <a:p>
            <a:r>
              <a:rPr kumimoji="1" lang="en-US" altLang="ja-JP" sz="800" dirty="0" smtClean="0"/>
              <a:t>※3.</a:t>
            </a:r>
            <a:r>
              <a:rPr kumimoji="1" lang="ja-JP" altLang="en-US" sz="800" dirty="0" smtClean="0"/>
              <a:t>港長または海上保安部が各港へ警戒体制を発出する際の対応</a:t>
            </a:r>
            <a:endParaRPr kumimoji="1" lang="en-US" altLang="ja-JP" sz="800" dirty="0" smtClean="0"/>
          </a:p>
          <a:p>
            <a:pPr marL="177800" indent="-177800"/>
            <a:r>
              <a:rPr kumimoji="1" lang="en-US" altLang="ja-JP" sz="800" dirty="0" smtClean="0"/>
              <a:t>※4:</a:t>
            </a:r>
            <a:r>
              <a:rPr kumimoji="1" lang="ja-JP" altLang="en-US" sz="800" dirty="0"/>
              <a:t>各フェーズ</a:t>
            </a:r>
            <a:r>
              <a:rPr lang="ja-JP" altLang="en-US" sz="800" dirty="0"/>
              <a:t>、気象庁等の情報、港長または海上保安部が発出する各港への対応</a:t>
            </a:r>
            <a:r>
              <a:rPr lang="ja-JP" altLang="en-US" sz="800" dirty="0" smtClean="0"/>
              <a:t>等から総合的</a:t>
            </a:r>
            <a:r>
              <a:rPr lang="ja-JP" altLang="en-US" sz="800" dirty="0"/>
              <a:t>に判断し、段階毎に事前対応を行う。</a:t>
            </a:r>
            <a:r>
              <a:rPr kumimoji="1" lang="ja-JP" altLang="en-US" sz="800" dirty="0"/>
              <a:t>気象庁より「特別警報の可能性の言及があった場合」</a:t>
            </a:r>
            <a:r>
              <a:rPr lang="ja-JP" altLang="en-US" sz="800" dirty="0"/>
              <a:t>は</a:t>
            </a:r>
            <a:r>
              <a:rPr kumimoji="1" lang="ja-JP" altLang="en-US" sz="800" dirty="0"/>
              <a:t>早めの対応を行う必要がある</a:t>
            </a:r>
            <a:r>
              <a:rPr kumimoji="1" lang="ja-JP" altLang="en-US" sz="800" dirty="0" smtClean="0"/>
              <a:t>。</a:t>
            </a:r>
            <a:endParaRPr kumimoji="1" lang="en-US" altLang="ja-JP" sz="800" dirty="0" smtClean="0"/>
          </a:p>
          <a:p>
            <a:pPr marL="87313" indent="-87313"/>
            <a:r>
              <a:rPr lang="en-US" altLang="ja-JP" sz="800" dirty="0" smtClean="0"/>
              <a:t>※5:</a:t>
            </a:r>
            <a:r>
              <a:rPr lang="ja-JP" altLang="en-US" sz="800" dirty="0" smtClean="0"/>
              <a:t>水門、陸閘等の閉鎖については</a:t>
            </a:r>
            <a:r>
              <a:rPr lang="ja-JP" altLang="en-US" sz="800" dirty="0" smtClean="0">
                <a:latin typeface="ＭＳ Ｐゴシック" panose="020B0600070205080204" pitchFamily="50" charset="-128"/>
              </a:rPr>
              <a:t>海岸管理者と企業の協定</a:t>
            </a:r>
            <a:r>
              <a:rPr lang="ja-JP" altLang="en-US" sz="800" dirty="0">
                <a:latin typeface="ＭＳ Ｐゴシック" panose="020B0600070205080204" pitchFamily="50" charset="-128"/>
              </a:rPr>
              <a:t>に基づく</a:t>
            </a:r>
            <a:endParaRPr lang="en-US" altLang="ja-JP" sz="800" dirty="0">
              <a:latin typeface="ＭＳ Ｐゴシック" panose="020B0600070205080204" pitchFamily="50" charset="-128"/>
            </a:endParaRPr>
          </a:p>
          <a:p>
            <a:pPr marL="87313" indent="-87313"/>
            <a:endParaRPr kumimoji="1" lang="ja-JP" altLang="en-US" sz="800" dirty="0"/>
          </a:p>
        </p:txBody>
      </p:sp>
    </p:spTree>
    <p:extLst>
      <p:ext uri="{BB962C8B-B14F-4D97-AF65-F5344CB8AC3E}">
        <p14:creationId xmlns:p14="http://schemas.microsoft.com/office/powerpoint/2010/main" val="336476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下矢印 98"/>
          <p:cNvSpPr/>
          <p:nvPr/>
        </p:nvSpPr>
        <p:spPr>
          <a:xfrm>
            <a:off x="750812" y="2547914"/>
            <a:ext cx="190252" cy="4191024"/>
          </a:xfrm>
          <a:prstGeom prst="downArrow">
            <a:avLst>
              <a:gd name="adj1" fmla="val 52660"/>
              <a:gd name="adj2" fmla="val 98248"/>
            </a:avLst>
          </a:prstGeom>
          <a:gradFill>
            <a:gsLst>
              <a:gs pos="100000">
                <a:srgbClr val="FF0000"/>
              </a:gs>
              <a:gs pos="100000">
                <a:schemeClr val="accent1">
                  <a:lumMod val="45000"/>
                  <a:lumOff val="55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100000">
                  <a:srgbClr val="FF0000"/>
                </a:gs>
                <a:gs pos="100000">
                  <a:schemeClr val="accent1">
                    <a:lumMod val="45000"/>
                    <a:lumOff val="55000"/>
                  </a:schemeClr>
                </a:gs>
                <a:gs pos="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graphicFrame>
        <p:nvGraphicFramePr>
          <p:cNvPr id="55" name="表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3874480"/>
              </p:ext>
            </p:extLst>
          </p:nvPr>
        </p:nvGraphicFramePr>
        <p:xfrm>
          <a:off x="136525" y="2143125"/>
          <a:ext cx="8866187" cy="460216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0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1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57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61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50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506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506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2506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2506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2506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2506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2506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2506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365785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/>
                        <a:t>フェーズ</a:t>
                      </a:r>
                    </a:p>
                  </a:txBody>
                  <a:tcPr marL="91452" marR="91452" marT="45714" marB="45714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900" dirty="0"/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/>
                        <a:t>気象庁の情報</a:t>
                      </a: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/>
                        <a:t>各港の対応</a:t>
                      </a:r>
                      <a:r>
                        <a:rPr kumimoji="1" lang="en-US" altLang="ja-JP" sz="800" dirty="0" smtClean="0"/>
                        <a:t>※</a:t>
                      </a:r>
                      <a:r>
                        <a:rPr kumimoji="1" lang="en-US" altLang="ja-JP" sz="8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kumimoji="1" lang="ja-JP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14" marB="45714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/>
                        <a:t>人命の安全確保、情報伝達等</a:t>
                      </a: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/>
                        <a:t>物流機能の維持</a:t>
                      </a: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/>
                        <a:t>生産機能の維持</a:t>
                      </a:r>
                    </a:p>
                  </a:txBody>
                  <a:tcPr marL="91452" marR="91452" marT="45714" marB="45714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731">
                <a:tc rowSpan="2">
                  <a:txBody>
                    <a:bodyPr/>
                    <a:lstStyle/>
                    <a:p>
                      <a:pPr algn="l"/>
                      <a:r>
                        <a:rPr kumimoji="1" lang="ja-JP" altLang="en-US" sz="900" dirty="0"/>
                        <a:t>台風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最接近の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１～５日前</a:t>
                      </a:r>
                      <a:endParaRPr kumimoji="1" lang="en-US" altLang="ja-JP" sz="900" dirty="0"/>
                    </a:p>
                  </a:txBody>
                  <a:tcPr marL="36000" marR="36000" marT="36001" marB="36001" anchor="ctr"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Ⅰ</a:t>
                      </a: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700" b="1" dirty="0">
                          <a:solidFill>
                            <a:schemeClr val="bg1"/>
                          </a:solidFill>
                        </a:rPr>
                        <a:t>情報共有・提供</a:t>
                      </a:r>
                      <a:endParaRPr lang="en-US" altLang="ja-JP" sz="700" b="1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700" b="1" dirty="0">
                          <a:solidFill>
                            <a:schemeClr val="bg1"/>
                          </a:solidFill>
                        </a:rPr>
                        <a:t>施設管理の指示</a:t>
                      </a:r>
                      <a:endParaRPr lang="en-US" altLang="ja-JP" sz="700" b="1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700" b="1" dirty="0">
                          <a:solidFill>
                            <a:schemeClr val="bg1"/>
                          </a:solidFill>
                        </a:rPr>
                        <a:t>その他</a:t>
                      </a:r>
                      <a:endParaRPr lang="en-US" altLang="ja-JP" sz="700" b="1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700" b="1" dirty="0">
                          <a:solidFill>
                            <a:schemeClr val="bg1"/>
                          </a:solidFill>
                        </a:rPr>
                        <a:t>〇移動・退避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700" b="1" dirty="0">
                          <a:solidFill>
                            <a:schemeClr val="bg1"/>
                          </a:solidFill>
                        </a:rPr>
                        <a:t>〇固定作業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700" b="1" dirty="0">
                          <a:solidFill>
                            <a:schemeClr val="bg1"/>
                          </a:solidFill>
                        </a:rPr>
                        <a:t>〇動かない資産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700" b="1" dirty="0">
                          <a:solidFill>
                            <a:schemeClr val="bg1"/>
                          </a:solidFill>
                        </a:rPr>
                        <a:t>〇移動・退避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700" b="1" dirty="0">
                          <a:solidFill>
                            <a:schemeClr val="bg1"/>
                          </a:solidFill>
                        </a:rPr>
                        <a:t>〇固定作業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700" b="1" dirty="0">
                          <a:solidFill>
                            <a:schemeClr val="bg1"/>
                          </a:solidFill>
                        </a:rPr>
                        <a:t>〇動かない資産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3266">
                <a:tc vMerge="1">
                  <a:txBody>
                    <a:bodyPr/>
                    <a:lstStyle/>
                    <a:p>
                      <a:pPr algn="l"/>
                      <a:endParaRPr kumimoji="1" lang="en-US" altLang="ja-JP" sz="900" dirty="0"/>
                    </a:p>
                  </a:txBody>
                  <a:tcPr marL="36000" marR="36000" marT="36002" marB="36002" anchor="ctr"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kumimoji="1" lang="en-US" altLang="ja-JP" sz="900" dirty="0"/>
                    </a:p>
                  </a:txBody>
                  <a:tcPr marL="91452" marR="91452" marT="45716" marB="45716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6" marB="457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6" marB="45716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9">
                <a:tc rowSpan="2">
                  <a:txBody>
                    <a:bodyPr/>
                    <a:lstStyle/>
                    <a:p>
                      <a:pPr algn="l"/>
                      <a:r>
                        <a:rPr kumimoji="1" lang="ja-JP" altLang="en-US" sz="900" dirty="0"/>
                        <a:t>台風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最接近の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１日前</a:t>
                      </a:r>
                      <a:endParaRPr kumimoji="1" lang="en-US" altLang="ja-JP" sz="900" dirty="0"/>
                    </a:p>
                  </a:txBody>
                  <a:tcPr marL="36000" marR="36000" marT="36001" marB="36001" anchor="ctr"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Ⅱ</a:t>
                      </a: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1800" dirty="0"/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634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Ⅲ</a:t>
                      </a: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kumimoji="1" lang="ja-JP" altLang="en-US" sz="900" dirty="0"/>
                        <a:t>　</a:t>
                      </a: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ja-JP" altLang="en-US" sz="900" dirty="0"/>
                        <a:t>　　　　　　　</a:t>
                      </a:r>
                      <a:endParaRPr lang="en-US" altLang="ja-JP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2989">
                <a:tc rowSpan="2">
                  <a:txBody>
                    <a:bodyPr/>
                    <a:lstStyle/>
                    <a:p>
                      <a:pPr algn="l"/>
                      <a:r>
                        <a:rPr kumimoji="1" lang="ja-JP" altLang="en-US" sz="900" dirty="0"/>
                        <a:t>台風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最接近の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半日前</a:t>
                      </a:r>
                    </a:p>
                  </a:txBody>
                  <a:tcPr marL="36000" marR="36000" marT="36001" marB="36001" anchor="ctr"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1" marB="45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altLang="ja-JP" sz="900" dirty="0"/>
                    </a:p>
                  </a:txBody>
                  <a:tcPr marL="91452" marR="91452" marT="45711" marB="4571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altLang="ja-JP" sz="900" dirty="0"/>
                    </a:p>
                  </a:txBody>
                  <a:tcPr marL="91452" marR="91452"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altLang="ja-JP" sz="900" dirty="0"/>
                    </a:p>
                  </a:txBody>
                  <a:tcPr marL="91452" marR="91452"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altLang="ja-JP" sz="900" dirty="0"/>
                    </a:p>
                  </a:txBody>
                  <a:tcPr marL="91452" marR="91452"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1" marB="45711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1" marB="45711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1" marB="45711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1" marB="45711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1" marB="45711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0874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Ⅳ</a:t>
                      </a: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/>
                    </a:p>
                  </a:txBody>
                  <a:tcPr marL="91452" marR="91452" marT="45714" marB="4571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3138"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900" dirty="0"/>
                        <a:t>台風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最接近の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６時間前</a:t>
                      </a:r>
                      <a:endParaRPr kumimoji="1" lang="en-US" altLang="ja-JP" sz="900" dirty="0"/>
                    </a:p>
                  </a:txBody>
                  <a:tcPr marL="36000" marR="36000" marT="36001" marB="36001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kumimoji="1" lang="en-US" altLang="ja-JP" sz="900" dirty="0"/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14" marB="4571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  <a:p>
                      <a:r>
                        <a:rPr kumimoji="1" lang="ja-JP" altLang="en-US" sz="900" dirty="0">
                          <a:solidFill>
                            <a:srgbClr val="0070C0"/>
                          </a:solidFill>
                        </a:rPr>
                        <a:t>　　</a:t>
                      </a:r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20712"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900" dirty="0"/>
                        <a:t>台風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最接近の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数時間前</a:t>
                      </a:r>
                    </a:p>
                    <a:p>
                      <a:pPr algn="l"/>
                      <a:endParaRPr kumimoji="1" lang="ja-JP" altLang="en-US" sz="900" dirty="0"/>
                    </a:p>
                  </a:txBody>
                  <a:tcPr marL="36000" marR="36000" marT="36001" marB="36001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14" marB="4571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73265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/>
                        <a:t>高潮</a:t>
                      </a:r>
                      <a:endParaRPr kumimoji="1" lang="en-US" altLang="ja-JP" sz="9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/>
                        <a:t>発生時</a:t>
                      </a:r>
                    </a:p>
                    <a:p>
                      <a:pPr algn="l"/>
                      <a:endParaRPr kumimoji="1" lang="ja-JP" altLang="en-US" sz="900" dirty="0"/>
                    </a:p>
                  </a:txBody>
                  <a:tcPr marL="36000" marR="36000" marT="36001" marB="36001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ja-JP" altLang="en-US" sz="900" dirty="0"/>
                    </a:p>
                  </a:txBody>
                  <a:tcPr marL="91452" marR="91452" marT="45714" marB="4571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3315" name="テキスト ボックス 42"/>
          <p:cNvSpPr txBox="1">
            <a:spLocks noChangeArrowheads="1"/>
          </p:cNvSpPr>
          <p:nvPr/>
        </p:nvSpPr>
        <p:spPr bwMode="auto">
          <a:xfrm>
            <a:off x="12700" y="1881478"/>
            <a:ext cx="186301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200" dirty="0">
                <a:latin typeface="ＭＳ Ｐゴシック" panose="020B0600070205080204" pitchFamily="50" charset="-128"/>
              </a:rPr>
              <a:t>【</a:t>
            </a:r>
            <a:r>
              <a:rPr lang="ja-JP" altLang="en-US" sz="1200" dirty="0">
                <a:latin typeface="ＭＳ Ｐゴシック" panose="020B0600070205080204" pitchFamily="50" charset="-128"/>
              </a:rPr>
              <a:t>段階的な防災行動計画</a:t>
            </a:r>
            <a:r>
              <a:rPr lang="en-US" altLang="ja-JP" sz="1200" dirty="0">
                <a:latin typeface="ＭＳ Ｐゴシック" panose="020B0600070205080204" pitchFamily="50" charset="-128"/>
              </a:rPr>
              <a:t>】</a:t>
            </a:r>
            <a:endParaRPr lang="ja-JP" altLang="en-US" sz="1200" dirty="0">
              <a:latin typeface="ＭＳ Ｐゴシック" panose="020B0600070205080204" pitchFamily="50" charset="-128"/>
            </a:endParaRPr>
          </a:p>
        </p:txBody>
      </p:sp>
      <p:sp>
        <p:nvSpPr>
          <p:cNvPr id="67" name="Rectangle 2"/>
          <p:cNvSpPr txBox="1">
            <a:spLocks noChangeArrowheads="1"/>
          </p:cNvSpPr>
          <p:nvPr/>
        </p:nvSpPr>
        <p:spPr bwMode="auto">
          <a:xfrm>
            <a:off x="12700" y="47625"/>
            <a:ext cx="823595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9pPr>
          </a:lstStyle>
          <a:p>
            <a:pPr>
              <a:defRPr/>
            </a:pPr>
            <a:r>
              <a:rPr lang="ja-JP" altLang="en-US" sz="2000" kern="0" dirty="0"/>
              <a:t>港湾運送業（完成自動車）の対応例</a:t>
            </a:r>
          </a:p>
        </p:txBody>
      </p:sp>
      <p:sp>
        <p:nvSpPr>
          <p:cNvPr id="13317" name="テキスト ボックス 125"/>
          <p:cNvSpPr txBox="1">
            <a:spLocks noChangeArrowheads="1"/>
          </p:cNvSpPr>
          <p:nvPr/>
        </p:nvSpPr>
        <p:spPr bwMode="auto">
          <a:xfrm>
            <a:off x="4894928" y="2746751"/>
            <a:ext cx="156453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モータープール完成自動車の高所移動⑤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（検討開始）</a:t>
            </a:r>
          </a:p>
        </p:txBody>
      </p:sp>
      <p:sp>
        <p:nvSpPr>
          <p:cNvPr id="13318" name="テキスト ボックス 75"/>
          <p:cNvSpPr txBox="1">
            <a:spLocks noChangeArrowheads="1"/>
          </p:cNvSpPr>
          <p:nvPr/>
        </p:nvSpPr>
        <p:spPr bwMode="auto">
          <a:xfrm>
            <a:off x="3924300" y="3074988"/>
            <a:ext cx="733425" cy="288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荷主との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700" dirty="0">
                <a:latin typeface="ＭＳ Ｐゴシック" panose="020B0600070205080204" pitchFamily="50" charset="-128"/>
              </a:rPr>
              <a:t>  </a:t>
            </a:r>
            <a:r>
              <a:rPr lang="ja-JP" altLang="en-US" sz="700" dirty="0">
                <a:latin typeface="ＭＳ Ｐゴシック" panose="020B0600070205080204" pitchFamily="50" charset="-128"/>
              </a:rPr>
              <a:t>調整⑩⑱⑲</a:t>
            </a:r>
          </a:p>
        </p:txBody>
      </p:sp>
      <p:sp>
        <p:nvSpPr>
          <p:cNvPr id="13319" name="テキスト ボックス 77"/>
          <p:cNvSpPr txBox="1">
            <a:spLocks noChangeArrowheads="1"/>
          </p:cNvSpPr>
          <p:nvPr/>
        </p:nvSpPr>
        <p:spPr bwMode="auto">
          <a:xfrm>
            <a:off x="4845050" y="3381375"/>
            <a:ext cx="107721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移動式荷役機械の退避⑩⑭</a:t>
            </a:r>
          </a:p>
        </p:txBody>
      </p:sp>
      <p:sp>
        <p:nvSpPr>
          <p:cNvPr id="13320" name="テキスト ボックス 117"/>
          <p:cNvSpPr txBox="1">
            <a:spLocks noChangeArrowheads="1"/>
          </p:cNvSpPr>
          <p:nvPr/>
        </p:nvSpPr>
        <p:spPr bwMode="auto">
          <a:xfrm>
            <a:off x="4845050" y="3027363"/>
            <a:ext cx="1989327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車両保護、飛来物の点検・撤去（風速●</a:t>
            </a:r>
            <a:r>
              <a:rPr lang="en-US" altLang="ja-JP" sz="700">
                <a:latin typeface="ＭＳ Ｐゴシック" panose="020B0600070205080204" pitchFamily="50" charset="-128"/>
              </a:rPr>
              <a:t>m/s</a:t>
            </a:r>
            <a:r>
              <a:rPr lang="ja-JP" altLang="en-US" sz="700">
                <a:latin typeface="ＭＳ Ｐゴシック" panose="020B0600070205080204" pitchFamily="50" charset="-128"/>
              </a:rPr>
              <a:t>未満）⑦ </a:t>
            </a:r>
          </a:p>
        </p:txBody>
      </p:sp>
      <p:sp>
        <p:nvSpPr>
          <p:cNvPr id="13321" name="テキスト ボックス 118"/>
          <p:cNvSpPr txBox="1">
            <a:spLocks noChangeArrowheads="1"/>
          </p:cNvSpPr>
          <p:nvPr/>
        </p:nvSpPr>
        <p:spPr bwMode="auto">
          <a:xfrm>
            <a:off x="4845050" y="3194050"/>
            <a:ext cx="1814599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バースより●</a:t>
            </a:r>
            <a:r>
              <a:rPr lang="en-US" altLang="ja-JP" sz="700" dirty="0">
                <a:latin typeface="ＭＳ Ｐゴシック" panose="020B0600070205080204" pitchFamily="50" charset="-128"/>
              </a:rPr>
              <a:t>m</a:t>
            </a:r>
            <a:r>
              <a:rPr lang="ja-JP" altLang="en-US" sz="700" dirty="0">
                <a:latin typeface="ＭＳ Ｐゴシック" panose="020B0600070205080204" pitchFamily="50" charset="-128"/>
              </a:rPr>
              <a:t>車両避難（風速●</a:t>
            </a:r>
            <a:r>
              <a:rPr lang="en-US" altLang="ja-JP" sz="700" dirty="0">
                <a:latin typeface="ＭＳ Ｐゴシック" panose="020B0600070205080204" pitchFamily="50" charset="-128"/>
              </a:rPr>
              <a:t>m/s</a:t>
            </a:r>
            <a:r>
              <a:rPr lang="ja-JP" altLang="en-US" sz="700" dirty="0">
                <a:latin typeface="ＭＳ Ｐゴシック" panose="020B0600070205080204" pitchFamily="50" charset="-128"/>
              </a:rPr>
              <a:t>未満） ⑦⑬</a:t>
            </a:r>
          </a:p>
        </p:txBody>
      </p:sp>
      <p:sp>
        <p:nvSpPr>
          <p:cNvPr id="13322" name="テキスト ボックス 119"/>
          <p:cNvSpPr txBox="1">
            <a:spLocks noChangeArrowheads="1"/>
          </p:cNvSpPr>
          <p:nvPr/>
        </p:nvSpPr>
        <p:spPr bwMode="auto">
          <a:xfrm>
            <a:off x="4845050" y="3557588"/>
            <a:ext cx="1904367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バースより●</a:t>
            </a:r>
            <a:r>
              <a:rPr lang="en-US" altLang="ja-JP" sz="700" dirty="0">
                <a:latin typeface="ＭＳ Ｐゴシック" panose="020B0600070205080204" pitchFamily="50" charset="-128"/>
              </a:rPr>
              <a:t>m</a:t>
            </a:r>
            <a:r>
              <a:rPr lang="ja-JP" altLang="en-US" sz="700" dirty="0">
                <a:latin typeface="ＭＳ Ｐゴシック" panose="020B0600070205080204" pitchFamily="50" charset="-128"/>
              </a:rPr>
              <a:t>車両避難（風速●</a:t>
            </a:r>
            <a:r>
              <a:rPr lang="en-US" altLang="ja-JP" sz="700" dirty="0">
                <a:latin typeface="ＭＳ Ｐゴシック" panose="020B0600070205080204" pitchFamily="50" charset="-128"/>
              </a:rPr>
              <a:t>m/s</a:t>
            </a:r>
            <a:r>
              <a:rPr lang="ja-JP" altLang="en-US" sz="700" dirty="0">
                <a:latin typeface="ＭＳ Ｐゴシック" panose="020B0600070205080204" pitchFamily="50" charset="-128"/>
              </a:rPr>
              <a:t>未満） ⑦⑬⑰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 海側最前列車両の反転、車両保護材貼り付け、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 積載車防砂ネット</a:t>
            </a:r>
          </a:p>
        </p:txBody>
      </p:sp>
      <p:sp>
        <p:nvSpPr>
          <p:cNvPr id="13323" name="左中かっこ 1"/>
          <p:cNvSpPr>
            <a:spLocks/>
          </p:cNvSpPr>
          <p:nvPr/>
        </p:nvSpPr>
        <p:spPr bwMode="auto">
          <a:xfrm>
            <a:off x="4668838" y="2792413"/>
            <a:ext cx="190500" cy="1085850"/>
          </a:xfrm>
          <a:prstGeom prst="leftBrace">
            <a:avLst>
              <a:gd name="adj1" fmla="val 8339"/>
              <a:gd name="adj2" fmla="val 29468"/>
            </a:avLst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400">
              <a:latin typeface="ＭＳ Ｐゴシック" panose="020B0600070205080204" pitchFamily="50" charset="-128"/>
            </a:endParaRPr>
          </a:p>
        </p:txBody>
      </p:sp>
      <p:sp>
        <p:nvSpPr>
          <p:cNvPr id="13325" name="テキスト ボックス 16"/>
          <p:cNvSpPr txBox="1">
            <a:spLocks noChangeArrowheads="1"/>
          </p:cNvSpPr>
          <p:nvPr/>
        </p:nvSpPr>
        <p:spPr bwMode="auto">
          <a:xfrm>
            <a:off x="33337" y="740284"/>
            <a:ext cx="133882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200" dirty="0">
                <a:latin typeface="ＭＳ Ｐゴシック" panose="020B0600070205080204" pitchFamily="50" charset="-128"/>
              </a:rPr>
              <a:t>【</a:t>
            </a:r>
            <a:r>
              <a:rPr lang="ja-JP" altLang="en-US" sz="1200" dirty="0">
                <a:latin typeface="ＭＳ Ｐゴシック" panose="020B0600070205080204" pitchFamily="50" charset="-128"/>
              </a:rPr>
              <a:t>事前準備・対応</a:t>
            </a:r>
            <a:r>
              <a:rPr lang="en-US" altLang="ja-JP" sz="1200" dirty="0">
                <a:latin typeface="ＭＳ Ｐゴシック" panose="020B0600070205080204" pitchFamily="50" charset="-128"/>
              </a:rPr>
              <a:t>】</a:t>
            </a:r>
            <a:endParaRPr lang="ja-JP" altLang="en-US" sz="1200" dirty="0">
              <a:latin typeface="ＭＳ Ｐゴシック" panose="020B0600070205080204" pitchFamily="50" charset="-128"/>
            </a:endParaRPr>
          </a:p>
        </p:txBody>
      </p:sp>
      <p:sp>
        <p:nvSpPr>
          <p:cNvPr id="81" name="正方形/長方形 80"/>
          <p:cNvSpPr/>
          <p:nvPr/>
        </p:nvSpPr>
        <p:spPr>
          <a:xfrm>
            <a:off x="161925" y="1027232"/>
            <a:ext cx="8866187" cy="885825"/>
          </a:xfrm>
          <a:prstGeom prst="rect">
            <a:avLst/>
          </a:prstGeom>
          <a:noFill/>
          <a:ln>
            <a:solidFill>
              <a:schemeClr val="tx1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 altLang="ja-JP" dirty="0">
              <a:solidFill>
                <a:schemeClr val="tx1"/>
              </a:solidFill>
            </a:endParaRPr>
          </a:p>
        </p:txBody>
      </p:sp>
      <p:sp>
        <p:nvSpPr>
          <p:cNvPr id="82" name="テキスト ボックス 81"/>
          <p:cNvSpPr txBox="1"/>
          <p:nvPr/>
        </p:nvSpPr>
        <p:spPr>
          <a:xfrm>
            <a:off x="225425" y="1057394"/>
            <a:ext cx="3190875" cy="846138"/>
          </a:xfrm>
          <a:prstGeom prst="rect">
            <a:avLst/>
          </a:prstGeom>
          <a:noFill/>
        </p:spPr>
        <p:txBody>
          <a:bodyPr wrap="none" lIns="36000" tIns="0" rIns="36000" bIns="0">
            <a:spAutoFit/>
          </a:bodyPr>
          <a:lstStyle/>
          <a:p>
            <a:pPr eaLnBrk="1" hangingPunct="1">
              <a:defRPr/>
            </a:pP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・台風経路・規模等の気象・災害情報の収集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①②③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 eaLnBrk="1" hangingPunct="1">
              <a:defRPr/>
            </a:pP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・社屋の浸水対策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⑯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 eaLnBrk="1" hangingPunct="1">
              <a:defRPr/>
            </a:pP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・物流設備の浸水対策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⑩⑭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>
              <a:defRPr/>
            </a:pPr>
            <a:r>
              <a:rPr lang="ja-JP" altLang="en-US" sz="11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・災害時の通信設備の用意（衛星電話等）</a:t>
            </a:r>
            <a:endParaRPr lang="en-US" altLang="ja-JP" sz="11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defRPr/>
            </a:pPr>
            <a:r>
              <a:rPr lang="ja-JP" altLang="en-US" sz="1100" i="1" dirty="0">
                <a:solidFill>
                  <a:schemeClr val="bg1">
                    <a:lumMod val="50000"/>
                  </a:schemeClr>
                </a:solidFill>
              </a:rPr>
              <a:t>・対策マニュアル・防災マップの整備</a:t>
            </a:r>
            <a:endParaRPr lang="en-US" altLang="ja-JP" sz="11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3" name="テキスト ボックス 82"/>
          <p:cNvSpPr txBox="1"/>
          <p:nvPr/>
        </p:nvSpPr>
        <p:spPr>
          <a:xfrm>
            <a:off x="3613150" y="1051044"/>
            <a:ext cx="3025775" cy="846138"/>
          </a:xfrm>
          <a:prstGeom prst="rect">
            <a:avLst/>
          </a:prstGeom>
          <a:noFill/>
        </p:spPr>
        <p:txBody>
          <a:bodyPr lIns="36000" tIns="0" rIns="36000" bIns="0">
            <a:spAutoFit/>
          </a:bodyPr>
          <a:lstStyle/>
          <a:p>
            <a:pPr eaLnBrk="1" hangingPunct="1">
              <a:defRPr/>
            </a:pP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・避難訓練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①②③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 eaLnBrk="1" hangingPunct="1">
              <a:defRPr/>
            </a:pP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・避難場所の確保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①②③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>
              <a:defRPr/>
            </a:pP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・避難のルール作り（フェーズ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Ⅳ</a:t>
            </a:r>
            <a:r>
              <a:rPr lang="ja-JP" altLang="en-US" sz="1100" i="1" u="sng" dirty="0" err="1">
                <a:solidFill>
                  <a:schemeClr val="bg1">
                    <a:lumMod val="50000"/>
                  </a:schemeClr>
                </a:solidFill>
              </a:rPr>
              <a:t>までに</a:t>
            </a: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避難）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※</a:t>
            </a: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１</a:t>
            </a:r>
            <a:endParaRPr lang="en-US" altLang="ja-JP" sz="1100" i="1" u="sng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defRPr/>
            </a:pP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・他社との避難ルール・場所、資機材の情報共有</a:t>
            </a:r>
            <a:endParaRPr lang="en-US" altLang="ja-JP" sz="1100" i="1" u="sng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defRPr/>
            </a:pP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・避難誘導看板設置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①②③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2" name="テキスト ボックス 116"/>
          <p:cNvSpPr txBox="1">
            <a:spLocks noChangeArrowheads="1"/>
          </p:cNvSpPr>
          <p:nvPr/>
        </p:nvSpPr>
        <p:spPr bwMode="auto">
          <a:xfrm>
            <a:off x="6815138" y="1054219"/>
            <a:ext cx="2149475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100" i="1" dirty="0">
                <a:solidFill>
                  <a:schemeClr val="bg1">
                    <a:lumMod val="50000"/>
                  </a:schemeClr>
                </a:solidFill>
              </a:rPr>
              <a:t>・社員安否確認システム整備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100" i="1" dirty="0">
                <a:solidFill>
                  <a:schemeClr val="bg1">
                    <a:lumMod val="50000"/>
                  </a:schemeClr>
                </a:solidFill>
              </a:rPr>
              <a:t>・食料、水の備蓄（</a:t>
            </a:r>
            <a:r>
              <a:rPr lang="en-US" altLang="ja-JP" sz="1100" i="1" dirty="0">
                <a:solidFill>
                  <a:schemeClr val="bg1">
                    <a:lumMod val="50000"/>
                  </a:schemeClr>
                </a:solidFill>
              </a:rPr>
              <a:t>3</a:t>
            </a:r>
            <a:r>
              <a:rPr lang="ja-JP" altLang="en-US" sz="1100" i="1" dirty="0">
                <a:solidFill>
                  <a:schemeClr val="bg1">
                    <a:lumMod val="50000"/>
                  </a:schemeClr>
                </a:solidFill>
              </a:rPr>
              <a:t>日）</a:t>
            </a:r>
            <a:endParaRPr lang="en-US" altLang="ja-JP" sz="11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100" i="1" dirty="0">
                <a:solidFill>
                  <a:srgbClr val="0000FF"/>
                </a:solidFill>
                <a:latin typeface="ＭＳ Ｐゴシック" panose="020B0600070205080204" pitchFamily="50" charset="-128"/>
              </a:rPr>
              <a:t>・壁面、屋外照明、構内標識補強</a:t>
            </a:r>
            <a:endParaRPr lang="en-US" altLang="ja-JP" sz="1100" i="1" dirty="0">
              <a:solidFill>
                <a:srgbClr val="0000FF"/>
              </a:solidFill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100" i="1" dirty="0">
                <a:solidFill>
                  <a:srgbClr val="0000FF"/>
                </a:solidFill>
                <a:latin typeface="ＭＳ Ｐゴシック" panose="020B0600070205080204" pitchFamily="50" charset="-128"/>
              </a:rPr>
              <a:t>・日常点検、ｼｬｯﾀｰ開閉基準改訂</a:t>
            </a:r>
            <a:endParaRPr lang="en-US" altLang="ja-JP" sz="1100" i="1" dirty="0">
              <a:solidFill>
                <a:srgbClr val="0000FF"/>
              </a:solidFill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100" i="1" dirty="0">
                <a:solidFill>
                  <a:srgbClr val="0000FF"/>
                </a:solidFill>
                <a:latin typeface="ＭＳ Ｐゴシック" panose="020B0600070205080204" pitchFamily="50" charset="-128"/>
              </a:rPr>
              <a:t>・風向・風速計による観測</a:t>
            </a:r>
            <a:endParaRPr lang="en-US" altLang="ja-JP" sz="1100" i="1" dirty="0">
              <a:solidFill>
                <a:srgbClr val="0000FF"/>
              </a:solidFill>
              <a:latin typeface="ＭＳ Ｐゴシック" panose="020B0600070205080204" pitchFamily="50" charset="-128"/>
            </a:endParaRPr>
          </a:p>
        </p:txBody>
      </p:sp>
      <p:sp>
        <p:nvSpPr>
          <p:cNvPr id="13331" name="テキスト ボックス 36"/>
          <p:cNvSpPr txBox="1">
            <a:spLocks noChangeArrowheads="1"/>
          </p:cNvSpPr>
          <p:nvPr/>
        </p:nvSpPr>
        <p:spPr bwMode="auto">
          <a:xfrm>
            <a:off x="3216275" y="3427413"/>
            <a:ext cx="73501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社屋の浸水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　対策実施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（土の</a:t>
            </a:r>
            <a:r>
              <a:rPr lang="ja-JP" altLang="en-US" sz="700" dirty="0" err="1">
                <a:latin typeface="ＭＳ Ｐゴシック" panose="020B0600070205080204" pitchFamily="50" charset="-128"/>
              </a:rPr>
              <a:t>う</a:t>
            </a:r>
            <a:r>
              <a:rPr lang="ja-JP" altLang="en-US" sz="700" dirty="0">
                <a:latin typeface="ＭＳ Ｐゴシック" panose="020B0600070205080204" pitchFamily="50" charset="-128"/>
              </a:rPr>
              <a:t>設置等）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⑯</a:t>
            </a:r>
          </a:p>
        </p:txBody>
      </p:sp>
      <p:sp>
        <p:nvSpPr>
          <p:cNvPr id="13333" name="テキスト ボックス 108"/>
          <p:cNvSpPr txBox="1">
            <a:spLocks noChangeArrowheads="1"/>
          </p:cNvSpPr>
          <p:nvPr/>
        </p:nvSpPr>
        <p:spPr bwMode="auto">
          <a:xfrm>
            <a:off x="2500313" y="2752725"/>
            <a:ext cx="71437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社員への気象　　</a:t>
            </a:r>
            <a:endParaRPr lang="en-US" altLang="ja-JP" sz="70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　情報提供 ①②③</a:t>
            </a:r>
            <a:endParaRPr lang="en-US" altLang="ja-JP" sz="70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社員の状況</a:t>
            </a:r>
            <a:endParaRPr lang="en-US" altLang="ja-JP" sz="70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　把握 ①②③</a:t>
            </a:r>
          </a:p>
        </p:txBody>
      </p:sp>
      <p:sp>
        <p:nvSpPr>
          <p:cNvPr id="13334" name="テキスト ボックス 96"/>
          <p:cNvSpPr txBox="1">
            <a:spLocks noChangeArrowheads="1"/>
          </p:cNvSpPr>
          <p:nvPr/>
        </p:nvSpPr>
        <p:spPr bwMode="auto">
          <a:xfrm>
            <a:off x="3954463" y="3430588"/>
            <a:ext cx="70326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風の影響が出始めたら作業中止⑱</a:t>
            </a:r>
          </a:p>
        </p:txBody>
      </p:sp>
      <p:sp>
        <p:nvSpPr>
          <p:cNvPr id="56" name="正方形/長方形 55"/>
          <p:cNvSpPr/>
          <p:nvPr/>
        </p:nvSpPr>
        <p:spPr bwMode="auto">
          <a:xfrm>
            <a:off x="136525" y="4716463"/>
            <a:ext cx="8866188" cy="276225"/>
          </a:xfrm>
          <a:prstGeom prst="rect">
            <a:avLst/>
          </a:prstGeom>
          <a:solidFill>
            <a:srgbClr val="00B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grpSp>
        <p:nvGrpSpPr>
          <p:cNvPr id="13479" name="グループ化 57"/>
          <p:cNvGrpSpPr>
            <a:grpSpLocks/>
          </p:cNvGrpSpPr>
          <p:nvPr/>
        </p:nvGrpSpPr>
        <p:grpSpPr bwMode="auto">
          <a:xfrm>
            <a:off x="979479" y="2527300"/>
            <a:ext cx="1477988" cy="4211638"/>
            <a:chOff x="10455277" y="2476501"/>
            <a:chExt cx="1478344" cy="4211637"/>
          </a:xfrm>
        </p:grpSpPr>
        <p:grpSp>
          <p:nvGrpSpPr>
            <p:cNvPr id="13480" name="グループ化 1"/>
            <p:cNvGrpSpPr>
              <a:grpSpLocks/>
            </p:cNvGrpSpPr>
            <p:nvPr/>
          </p:nvGrpSpPr>
          <p:grpSpPr bwMode="auto">
            <a:xfrm>
              <a:off x="11406653" y="2633664"/>
              <a:ext cx="526968" cy="4054474"/>
              <a:chOff x="1933575" y="2588865"/>
              <a:chExt cx="526904" cy="4054823"/>
            </a:xfrm>
          </p:grpSpPr>
          <p:sp>
            <p:nvSpPr>
              <p:cNvPr id="80" name="正方形/長方形 79"/>
              <p:cNvSpPr/>
              <p:nvPr/>
            </p:nvSpPr>
            <p:spPr bwMode="auto">
              <a:xfrm>
                <a:off x="1938103" y="2588865"/>
                <a:ext cx="249267" cy="1925802"/>
              </a:xfrm>
              <a:prstGeom prst="rect">
                <a:avLst/>
              </a:prstGeom>
              <a:gradFill>
                <a:gsLst>
                  <a:gs pos="100000">
                    <a:srgbClr val="FFCC99"/>
                  </a:gs>
                  <a:gs pos="100000">
                    <a:schemeClr val="accent1">
                      <a:lumMod val="45000"/>
                      <a:lumOff val="55000"/>
                    </a:schemeClr>
                  </a:gs>
                  <a:gs pos="0">
                    <a:schemeClr val="bg1"/>
                  </a:gs>
                  <a:gs pos="40000">
                    <a:srgbClr val="FFCC99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ja-JP" altLang="en-US"/>
              </a:p>
            </p:txBody>
          </p:sp>
          <p:sp>
            <p:nvSpPr>
              <p:cNvPr id="84" name="正方形/長方形 83"/>
              <p:cNvSpPr/>
              <p:nvPr/>
            </p:nvSpPr>
            <p:spPr bwMode="auto">
              <a:xfrm>
                <a:off x="2203246" y="3373157"/>
                <a:ext cx="249268" cy="3270531"/>
              </a:xfrm>
              <a:prstGeom prst="rect">
                <a:avLst/>
              </a:prstGeom>
              <a:gradFill>
                <a:gsLst>
                  <a:gs pos="100000">
                    <a:srgbClr val="FFC000"/>
                  </a:gs>
                  <a:gs pos="100000">
                    <a:srgbClr val="FFCC99"/>
                  </a:gs>
                  <a:gs pos="100000">
                    <a:schemeClr val="accent1">
                      <a:lumMod val="45000"/>
                      <a:lumOff val="55000"/>
                    </a:schemeClr>
                  </a:gs>
                  <a:gs pos="0">
                    <a:schemeClr val="bg1"/>
                  </a:gs>
                  <a:gs pos="40000">
                    <a:srgbClr val="FFC000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ja-JP" altLang="en-US"/>
              </a:p>
            </p:txBody>
          </p:sp>
          <p:sp>
            <p:nvSpPr>
              <p:cNvPr id="13496" name="テキスト ボックス 62"/>
              <p:cNvSpPr txBox="1">
                <a:spLocks noChangeArrowheads="1"/>
              </p:cNvSpPr>
              <p:nvPr/>
            </p:nvSpPr>
            <p:spPr bwMode="auto">
              <a:xfrm>
                <a:off x="1961158" y="3344863"/>
                <a:ext cx="205184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800">
                    <a:solidFill>
                      <a:srgbClr val="FF0000"/>
                    </a:solidFill>
                    <a:latin typeface="ＭＳ Ｐゴシック" panose="020B0600070205080204" pitchFamily="50" charset="-128"/>
                  </a:rPr>
                  <a:t>第一</a:t>
                </a:r>
                <a:endParaRPr lang="en-US" altLang="ja-JP" sz="800">
                  <a:solidFill>
                    <a:srgbClr val="FF0000"/>
                  </a:solidFill>
                  <a:latin typeface="ＭＳ Ｐゴシック" panose="020B0600070205080204" pitchFamily="50" charset="-128"/>
                </a:endParaRP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800">
                    <a:solidFill>
                      <a:srgbClr val="FF0000"/>
                    </a:solidFill>
                    <a:latin typeface="ＭＳ Ｐゴシック" panose="020B0600070205080204" pitchFamily="50" charset="-128"/>
                  </a:rPr>
                  <a:t>警戒</a:t>
                </a:r>
              </a:p>
            </p:txBody>
          </p:sp>
          <p:sp>
            <p:nvSpPr>
              <p:cNvPr id="13497" name="テキスト ボックス 62"/>
              <p:cNvSpPr txBox="1">
                <a:spLocks noChangeArrowheads="1"/>
              </p:cNvSpPr>
              <p:nvPr/>
            </p:nvSpPr>
            <p:spPr bwMode="auto">
              <a:xfrm>
                <a:off x="2237383" y="3789040"/>
                <a:ext cx="205184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800">
                    <a:solidFill>
                      <a:srgbClr val="FF0000"/>
                    </a:solidFill>
                    <a:latin typeface="ＭＳ Ｐゴシック" panose="020B0600070205080204" pitchFamily="50" charset="-128"/>
                  </a:rPr>
                  <a:t>第二</a:t>
                </a:r>
                <a:endParaRPr lang="en-US" altLang="ja-JP" sz="800">
                  <a:solidFill>
                    <a:srgbClr val="FF0000"/>
                  </a:solidFill>
                  <a:latin typeface="ＭＳ Ｐゴシック" panose="020B0600070205080204" pitchFamily="50" charset="-128"/>
                </a:endParaRP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800">
                    <a:solidFill>
                      <a:srgbClr val="FF0000"/>
                    </a:solidFill>
                    <a:latin typeface="ＭＳ Ｐゴシック" panose="020B0600070205080204" pitchFamily="50" charset="-128"/>
                  </a:rPr>
                  <a:t>警戒</a:t>
                </a:r>
              </a:p>
            </p:txBody>
          </p:sp>
          <p:sp>
            <p:nvSpPr>
              <p:cNvPr id="13498" name="テキスト ボックス 59"/>
              <p:cNvSpPr txBox="1">
                <a:spLocks noChangeArrowheads="1"/>
              </p:cNvSpPr>
              <p:nvPr/>
            </p:nvSpPr>
            <p:spPr bwMode="auto">
              <a:xfrm>
                <a:off x="1933575" y="3683004"/>
                <a:ext cx="230859" cy="5540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強風域</a:t>
                </a:r>
                <a:endParaRPr lang="en-US" altLang="ja-JP" sz="600" dirty="0">
                  <a:latin typeface="ＭＳ Ｐゴシック" panose="020B0600070205080204" pitchFamily="50" charset="-128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が港湾</a:t>
                </a:r>
                <a:endParaRPr lang="en-US" altLang="ja-JP" sz="600" dirty="0">
                  <a:latin typeface="ＭＳ Ｐゴシック" panose="020B0600070205080204" pitchFamily="50" charset="-128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 err="1">
                    <a:latin typeface="ＭＳ Ｐゴシック" panose="020B0600070205080204" pitchFamily="50" charset="-128"/>
                  </a:rPr>
                  <a:t>にかか</a:t>
                </a:r>
                <a:endParaRPr lang="en-US" altLang="ja-JP" sz="600" dirty="0">
                  <a:latin typeface="ＭＳ Ｐゴシック" panose="020B0600070205080204" pitchFamily="50" charset="-128"/>
                </a:endParaRPr>
              </a:p>
              <a:p>
                <a:pPr>
                  <a:spcBef>
                    <a:spcPct val="0"/>
                  </a:spcBef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る</a:t>
                </a:r>
                <a:r>
                  <a:rPr lang="en-US" altLang="ja-JP" sz="600" dirty="0">
                    <a:latin typeface="ＭＳ Ｐゴシック" panose="020B0600070205080204" pitchFamily="50" charset="-128"/>
                  </a:rPr>
                  <a:t>9</a:t>
                </a:r>
                <a:r>
                  <a:rPr lang="ja-JP" altLang="en-US" sz="600" dirty="0">
                    <a:latin typeface="ＭＳ Ｐゴシック" panose="020B0600070205080204" pitchFamily="50" charset="-128"/>
                  </a:rPr>
                  <a:t>～</a:t>
                </a:r>
                <a:r>
                  <a:rPr lang="en-US" altLang="ja-JP" sz="600" dirty="0">
                    <a:latin typeface="ＭＳ Ｐゴシック" panose="020B0600070205080204" pitchFamily="50" charset="-128"/>
                  </a:rPr>
                  <a:t>5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時間前</a:t>
                </a:r>
                <a:endParaRPr lang="en-US" altLang="ja-JP" sz="600" dirty="0">
                  <a:latin typeface="ＭＳ Ｐゴシック" panose="020B0600070205080204" pitchFamily="50" charset="-128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に発出</a:t>
                </a:r>
              </a:p>
            </p:txBody>
          </p:sp>
          <p:sp>
            <p:nvSpPr>
              <p:cNvPr id="13499" name="テキスト ボックス 59"/>
              <p:cNvSpPr txBox="1">
                <a:spLocks noChangeArrowheads="1"/>
              </p:cNvSpPr>
              <p:nvPr/>
            </p:nvSpPr>
            <p:spPr bwMode="auto">
              <a:xfrm>
                <a:off x="2229620" y="4083422"/>
                <a:ext cx="230859" cy="5540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強風域</a:t>
                </a:r>
                <a:endParaRPr lang="en-US" altLang="ja-JP" sz="600" dirty="0">
                  <a:latin typeface="ＭＳ Ｐゴシック" panose="020B0600070205080204" pitchFamily="50" charset="-128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が港湾</a:t>
                </a:r>
                <a:endParaRPr lang="en-US" altLang="ja-JP" sz="600" dirty="0">
                  <a:latin typeface="ＭＳ Ｐゴシック" panose="020B0600070205080204" pitchFamily="50" charset="-128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にかか</a:t>
                </a:r>
                <a:endParaRPr lang="en-US" altLang="ja-JP" sz="600" dirty="0">
                  <a:latin typeface="ＭＳ Ｐゴシック" panose="020B0600070205080204" pitchFamily="50" charset="-128"/>
                </a:endParaRPr>
              </a:p>
              <a:p>
                <a:pPr>
                  <a:spcBef>
                    <a:spcPct val="0"/>
                  </a:spcBef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る</a:t>
                </a:r>
                <a:r>
                  <a:rPr lang="en-US" altLang="ja-JP" sz="600" dirty="0">
                    <a:latin typeface="ＭＳ Ｐゴシック" panose="020B0600070205080204" pitchFamily="50" charset="-128"/>
                  </a:rPr>
                  <a:t>6</a:t>
                </a:r>
                <a:r>
                  <a:rPr lang="ja-JP" altLang="en-US" sz="600" dirty="0">
                    <a:latin typeface="ＭＳ Ｐゴシック" panose="020B0600070205080204" pitchFamily="50" charset="-128"/>
                  </a:rPr>
                  <a:t>～</a:t>
                </a:r>
                <a:r>
                  <a:rPr lang="en-US" altLang="ja-JP" sz="600" dirty="0">
                    <a:latin typeface="ＭＳ Ｐゴシック" panose="020B0600070205080204" pitchFamily="50" charset="-128"/>
                  </a:rPr>
                  <a:t>2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時間前</a:t>
                </a:r>
                <a:endParaRPr lang="en-US" altLang="ja-JP" sz="600" dirty="0">
                  <a:latin typeface="ＭＳ Ｐゴシック" panose="020B0600070205080204" pitchFamily="50" charset="-128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に発出</a:t>
                </a:r>
              </a:p>
            </p:txBody>
          </p:sp>
        </p:grpSp>
        <p:sp>
          <p:nvSpPr>
            <p:cNvPr id="60" name="正方形/長方形 59"/>
            <p:cNvSpPr/>
            <p:nvPr/>
          </p:nvSpPr>
          <p:spPr bwMode="auto">
            <a:xfrm>
              <a:off x="10455277" y="2476501"/>
              <a:ext cx="158788" cy="4211637"/>
            </a:xfrm>
            <a:prstGeom prst="rect">
              <a:avLst/>
            </a:prstGeom>
            <a:solidFill>
              <a:srgbClr val="68CE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anchor="ctr" anchorCtr="1"/>
            <a:lstStyle/>
            <a:p>
              <a:pPr algn="ctr">
                <a:defRPr/>
              </a:pPr>
              <a:r>
                <a:rPr lang="zh-TW" altLang="en-US" sz="1000" dirty="0">
                  <a:solidFill>
                    <a:srgbClr val="000000"/>
                  </a:solidFill>
                </a:rPr>
                <a:t>台風進路予報</a:t>
              </a:r>
              <a:r>
                <a:rPr lang="ja-JP" altLang="en-US" sz="1000" dirty="0">
                  <a:solidFill>
                    <a:srgbClr val="000000"/>
                  </a:solidFill>
                </a:rPr>
                <a:t>　・　台風に関する気象情報（随時発表）</a:t>
              </a:r>
            </a:p>
          </p:txBody>
        </p:sp>
        <p:sp>
          <p:nvSpPr>
            <p:cNvPr id="61" name="正方形/長方形 60"/>
            <p:cNvSpPr/>
            <p:nvPr/>
          </p:nvSpPr>
          <p:spPr bwMode="auto">
            <a:xfrm>
              <a:off x="10918938" y="3355976"/>
              <a:ext cx="161964" cy="1116013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anchor="ctr" anchorCtr="1"/>
            <a:lstStyle/>
            <a:p>
              <a:pPr algn="ctr">
                <a:defRPr/>
              </a:pPr>
              <a:r>
                <a:rPr lang="ja-JP" altLang="en-US" sz="1000" dirty="0">
                  <a:solidFill>
                    <a:srgbClr val="FF0000"/>
                  </a:solidFill>
                </a:rPr>
                <a:t>強風注意報</a:t>
              </a:r>
            </a:p>
          </p:txBody>
        </p:sp>
        <p:sp>
          <p:nvSpPr>
            <p:cNvPr id="62" name="正方形/長方形 61"/>
            <p:cNvSpPr/>
            <p:nvPr/>
          </p:nvSpPr>
          <p:spPr bwMode="auto">
            <a:xfrm>
              <a:off x="10899884" y="4419601"/>
              <a:ext cx="93684" cy="2268537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63" name="正方形/長方形 62"/>
            <p:cNvSpPr/>
            <p:nvPr/>
          </p:nvSpPr>
          <p:spPr bwMode="auto">
            <a:xfrm>
              <a:off x="10993568" y="4419601"/>
              <a:ext cx="95273" cy="2268537"/>
            </a:xfrm>
            <a:prstGeom prst="rect">
              <a:avLst/>
            </a:prstGeom>
            <a:solidFill>
              <a:srgbClr val="CC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13485" name="テキスト ボックス 46"/>
            <p:cNvSpPr txBox="1">
              <a:spLocks noChangeArrowheads="1"/>
            </p:cNvSpPr>
            <p:nvPr/>
          </p:nvSpPr>
          <p:spPr bwMode="auto">
            <a:xfrm>
              <a:off x="10925137" y="4681688"/>
              <a:ext cx="153907" cy="1532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lIns="0" tIns="0" rIns="0" bIns="0" anchor="ctr" anchorCtr="1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ja-JP" altLang="en-US" sz="1000">
                  <a:solidFill>
                    <a:srgbClr val="C00000"/>
                  </a:solidFill>
                  <a:latin typeface="ＭＳ Ｐゴシック" panose="020B0600070205080204" pitchFamily="50" charset="-128"/>
                </a:rPr>
                <a:t>暴風警報</a:t>
              </a:r>
              <a:r>
                <a:rPr lang="ja-JP" altLang="en-US" sz="1000">
                  <a:latin typeface="ＭＳ Ｐゴシック" panose="020B0600070205080204" pitchFamily="50" charset="-128"/>
                </a:rPr>
                <a:t>又は</a:t>
              </a:r>
              <a:r>
                <a:rPr lang="ja-JP" altLang="en-US" sz="1000">
                  <a:solidFill>
                    <a:srgbClr val="FFFF00"/>
                  </a:solidFill>
                  <a:latin typeface="ＭＳ Ｐゴシック" panose="020B0600070205080204" pitchFamily="50" charset="-128"/>
                </a:rPr>
                <a:t>暴風特別警報</a:t>
              </a:r>
            </a:p>
          </p:txBody>
        </p:sp>
        <p:sp>
          <p:nvSpPr>
            <p:cNvPr id="65" name="正方形/長方形 64"/>
            <p:cNvSpPr/>
            <p:nvPr/>
          </p:nvSpPr>
          <p:spPr bwMode="auto">
            <a:xfrm>
              <a:off x="11157121" y="3725864"/>
              <a:ext cx="161964" cy="1079500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anchor="ctr" anchorCtr="1"/>
            <a:lstStyle/>
            <a:p>
              <a:pPr algn="ctr">
                <a:defRPr/>
              </a:pPr>
              <a:r>
                <a:rPr lang="ja-JP" altLang="en-US" sz="1000" dirty="0">
                  <a:solidFill>
                    <a:srgbClr val="FF0000"/>
                  </a:solidFill>
                </a:rPr>
                <a:t>高潮注意報</a:t>
              </a:r>
            </a:p>
          </p:txBody>
        </p:sp>
        <p:sp>
          <p:nvSpPr>
            <p:cNvPr id="66" name="正方形/長方形 65"/>
            <p:cNvSpPr/>
            <p:nvPr/>
          </p:nvSpPr>
          <p:spPr bwMode="auto">
            <a:xfrm>
              <a:off x="11144417" y="4779963"/>
              <a:ext cx="106388" cy="1908175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68" name="正方形/長方形 67"/>
            <p:cNvSpPr/>
            <p:nvPr/>
          </p:nvSpPr>
          <p:spPr bwMode="auto">
            <a:xfrm>
              <a:off x="11236515" y="4779963"/>
              <a:ext cx="106388" cy="1908175"/>
            </a:xfrm>
            <a:prstGeom prst="rect">
              <a:avLst/>
            </a:prstGeom>
            <a:solidFill>
              <a:srgbClr val="CC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13489" name="テキスト ボックス 54"/>
            <p:cNvSpPr txBox="1">
              <a:spLocks noChangeArrowheads="1"/>
            </p:cNvSpPr>
            <p:nvPr/>
          </p:nvSpPr>
          <p:spPr bwMode="auto">
            <a:xfrm>
              <a:off x="11166940" y="4956124"/>
              <a:ext cx="153907" cy="1532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lIns="0" tIns="0" rIns="0" bIns="0" anchor="ctr" anchorCtr="1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ja-JP" altLang="en-US" sz="1000">
                  <a:solidFill>
                    <a:srgbClr val="C00000"/>
                  </a:solidFill>
                  <a:latin typeface="ＭＳ Ｐゴシック" panose="020B0600070205080204" pitchFamily="50" charset="-128"/>
                </a:rPr>
                <a:t>高潮警報</a:t>
              </a:r>
              <a:r>
                <a:rPr lang="ja-JP" altLang="en-US" sz="1000">
                  <a:latin typeface="ＭＳ Ｐゴシック" panose="020B0600070205080204" pitchFamily="50" charset="-128"/>
                </a:rPr>
                <a:t>又は</a:t>
              </a:r>
              <a:r>
                <a:rPr lang="ja-JP" altLang="en-US" sz="1000">
                  <a:solidFill>
                    <a:srgbClr val="FFFF00"/>
                  </a:solidFill>
                  <a:latin typeface="ＭＳ Ｐゴシック" panose="020B0600070205080204" pitchFamily="50" charset="-128"/>
                </a:rPr>
                <a:t>高潮特別警報</a:t>
              </a:r>
            </a:p>
          </p:txBody>
        </p:sp>
        <p:sp>
          <p:nvSpPr>
            <p:cNvPr id="70" name="正方形/長方形 69"/>
            <p:cNvSpPr/>
            <p:nvPr/>
          </p:nvSpPr>
          <p:spPr bwMode="auto">
            <a:xfrm>
              <a:off x="10664877" y="2963045"/>
              <a:ext cx="161964" cy="1080000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anchor="ctr" anchorCtr="1"/>
            <a:lstStyle/>
            <a:p>
              <a:pPr algn="ctr">
                <a:defRPr/>
              </a:pPr>
              <a:r>
                <a:rPr lang="ja-JP" altLang="en-US" sz="1000" dirty="0">
                  <a:solidFill>
                    <a:srgbClr val="FF0000"/>
                  </a:solidFill>
                </a:rPr>
                <a:t>波浪注意報</a:t>
              </a:r>
            </a:p>
          </p:txBody>
        </p:sp>
        <p:sp>
          <p:nvSpPr>
            <p:cNvPr id="71" name="正方形/長方形 70"/>
            <p:cNvSpPr/>
            <p:nvPr/>
          </p:nvSpPr>
          <p:spPr bwMode="auto">
            <a:xfrm>
              <a:off x="10660113" y="4060826"/>
              <a:ext cx="106389" cy="2627312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72" name="正方形/長方形 71"/>
            <p:cNvSpPr/>
            <p:nvPr/>
          </p:nvSpPr>
          <p:spPr bwMode="auto">
            <a:xfrm>
              <a:off x="10753799" y="4060826"/>
              <a:ext cx="93684" cy="2627312"/>
            </a:xfrm>
            <a:prstGeom prst="rect">
              <a:avLst/>
            </a:prstGeom>
            <a:solidFill>
              <a:srgbClr val="CC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13493" name="テキスト ボックス 61"/>
            <p:cNvSpPr txBox="1">
              <a:spLocks noChangeArrowheads="1"/>
            </p:cNvSpPr>
            <p:nvPr/>
          </p:nvSpPr>
          <p:spPr bwMode="auto">
            <a:xfrm>
              <a:off x="10681525" y="4537360"/>
              <a:ext cx="153907" cy="1532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lIns="0" tIns="0" rIns="0" bIns="0" anchor="ctr" anchorCtr="1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ja-JP" altLang="en-US" sz="1000">
                  <a:solidFill>
                    <a:srgbClr val="C00000"/>
                  </a:solidFill>
                  <a:latin typeface="ＭＳ Ｐゴシック" panose="020B0600070205080204" pitchFamily="50" charset="-128"/>
                </a:rPr>
                <a:t>波浪警報</a:t>
              </a:r>
              <a:r>
                <a:rPr lang="ja-JP" altLang="en-US" sz="1000">
                  <a:latin typeface="ＭＳ Ｐゴシック" panose="020B0600070205080204" pitchFamily="50" charset="-128"/>
                </a:rPr>
                <a:t>又は</a:t>
              </a:r>
              <a:r>
                <a:rPr lang="ja-JP" altLang="en-US" sz="1000">
                  <a:solidFill>
                    <a:srgbClr val="FFFF00"/>
                  </a:solidFill>
                  <a:latin typeface="ＭＳ Ｐゴシック" panose="020B0600070205080204" pitchFamily="50" charset="-128"/>
                </a:rPr>
                <a:t>波浪特別警報</a:t>
              </a:r>
            </a:p>
          </p:txBody>
        </p:sp>
      </p:grpSp>
      <p:sp>
        <p:nvSpPr>
          <p:cNvPr id="57" name="星 5 56"/>
          <p:cNvSpPr>
            <a:spLocks noChangeAspect="1"/>
          </p:cNvSpPr>
          <p:nvPr/>
        </p:nvSpPr>
        <p:spPr>
          <a:xfrm>
            <a:off x="1472345" y="3308351"/>
            <a:ext cx="119633" cy="119633"/>
          </a:xfrm>
          <a:prstGeom prst="star5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9" name="星 5 58"/>
          <p:cNvSpPr>
            <a:spLocks noChangeAspect="1"/>
          </p:cNvSpPr>
          <p:nvPr/>
        </p:nvSpPr>
        <p:spPr>
          <a:xfrm>
            <a:off x="1716063" y="3677603"/>
            <a:ext cx="119633" cy="119633"/>
          </a:xfrm>
          <a:prstGeom prst="star5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9" name="星 5 68"/>
          <p:cNvSpPr>
            <a:spLocks noChangeAspect="1"/>
          </p:cNvSpPr>
          <p:nvPr/>
        </p:nvSpPr>
        <p:spPr>
          <a:xfrm>
            <a:off x="1461220" y="4383660"/>
            <a:ext cx="119633" cy="119633"/>
          </a:xfrm>
          <a:prstGeom prst="star5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478" name="テキスト ボックス 93"/>
          <p:cNvSpPr txBox="1">
            <a:spLocks noChangeArrowheads="1"/>
          </p:cNvSpPr>
          <p:nvPr/>
        </p:nvSpPr>
        <p:spPr bwMode="auto">
          <a:xfrm>
            <a:off x="4117975" y="4740275"/>
            <a:ext cx="2681288" cy="220663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 lIns="72000" tIns="18000" rIns="72000" bIns="1800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200" dirty="0">
                <a:solidFill>
                  <a:srgbClr val="00B050"/>
                </a:solidFill>
                <a:latin typeface="ＭＳ Ｐゴシック" panose="020B0600070205080204" pitchFamily="50" charset="-128"/>
              </a:rPr>
              <a:t>暴風が吹き始める前に防災行動を完了</a:t>
            </a:r>
          </a:p>
        </p:txBody>
      </p:sp>
      <p:sp>
        <p:nvSpPr>
          <p:cNvPr id="13324" name="テキスト ボックス 120"/>
          <p:cNvSpPr txBox="1">
            <a:spLocks noChangeArrowheads="1"/>
          </p:cNvSpPr>
          <p:nvPr/>
        </p:nvSpPr>
        <p:spPr bwMode="auto">
          <a:xfrm>
            <a:off x="4895850" y="4932363"/>
            <a:ext cx="2395538" cy="18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搬入規制（風速●</a:t>
            </a:r>
            <a:r>
              <a:rPr lang="en-US" altLang="ja-JP" sz="700" dirty="0">
                <a:latin typeface="ＭＳ Ｐゴシック" panose="020B0600070205080204" pitchFamily="50" charset="-128"/>
              </a:rPr>
              <a:t>m/s</a:t>
            </a:r>
            <a:r>
              <a:rPr lang="ja-JP" altLang="en-US" sz="700" dirty="0">
                <a:latin typeface="ＭＳ Ｐゴシック" panose="020B0600070205080204" pitchFamily="50" charset="-128"/>
              </a:rPr>
              <a:t>以上）⑧</a:t>
            </a:r>
          </a:p>
        </p:txBody>
      </p:sp>
      <p:sp>
        <p:nvSpPr>
          <p:cNvPr id="13332" name="テキスト ボックス 113"/>
          <p:cNvSpPr txBox="1">
            <a:spLocks noChangeArrowheads="1"/>
          </p:cNvSpPr>
          <p:nvPr/>
        </p:nvSpPr>
        <p:spPr bwMode="auto">
          <a:xfrm>
            <a:off x="2490788" y="4876570"/>
            <a:ext cx="725487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社員の安全確保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①②③</a:t>
            </a:r>
          </a:p>
        </p:txBody>
      </p:sp>
      <p:sp>
        <p:nvSpPr>
          <p:cNvPr id="13338" name="テキスト ボックス 92"/>
          <p:cNvSpPr txBox="1">
            <a:spLocks noChangeArrowheads="1"/>
          </p:cNvSpPr>
          <p:nvPr/>
        </p:nvSpPr>
        <p:spPr bwMode="auto">
          <a:xfrm>
            <a:off x="3203575" y="4073525"/>
            <a:ext cx="73501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水門・陸閘等の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操作依頼　</a:t>
            </a:r>
            <a:r>
              <a:rPr lang="en-US" altLang="ja-JP" sz="700" dirty="0" smtClean="0">
                <a:latin typeface="ＭＳ Ｐゴシック" panose="020B0600070205080204" pitchFamily="50" charset="-128"/>
              </a:rPr>
              <a:t>※5</a:t>
            </a:r>
            <a:endParaRPr lang="en-US" altLang="ja-JP" sz="700" b="1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（受託箇所）②④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防潮扉・止水板の閉鎖②④</a:t>
            </a:r>
          </a:p>
        </p:txBody>
      </p:sp>
      <p:sp>
        <p:nvSpPr>
          <p:cNvPr id="74" name="四角形吹き出し 2"/>
          <p:cNvSpPr>
            <a:spLocks noChangeArrowheads="1"/>
          </p:cNvSpPr>
          <p:nvPr/>
        </p:nvSpPr>
        <p:spPr bwMode="auto">
          <a:xfrm>
            <a:off x="5126038" y="5130715"/>
            <a:ext cx="3111500" cy="215900"/>
          </a:xfrm>
          <a:prstGeom prst="wedgeRectCallout">
            <a:avLst>
              <a:gd name="adj1" fmla="val 18505"/>
              <a:gd name="adj2" fmla="val -129764"/>
            </a:avLst>
          </a:prstGeom>
          <a:solidFill>
            <a:schemeClr val="bg1"/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800" dirty="0">
                <a:latin typeface="ＭＳ Ｐゴシック" panose="020B0600070205080204" pitchFamily="50" charset="-128"/>
              </a:rPr>
              <a:t>　　各社の防災計画や避難計画に基づき、全ての防災行動を完了。</a:t>
            </a:r>
            <a:endParaRPr lang="ja-JP" altLang="en-US" sz="1400" dirty="0">
              <a:latin typeface="ＭＳ Ｐゴシック" panose="020B0600070205080204" pitchFamily="50" charset="-128"/>
            </a:endParaRPr>
          </a:p>
        </p:txBody>
      </p:sp>
      <p:sp>
        <p:nvSpPr>
          <p:cNvPr id="73" name="テキスト ボックス 32"/>
          <p:cNvSpPr txBox="1">
            <a:spLocks noChangeArrowheads="1"/>
          </p:cNvSpPr>
          <p:nvPr/>
        </p:nvSpPr>
        <p:spPr bwMode="auto">
          <a:xfrm>
            <a:off x="2522150" y="4119826"/>
            <a:ext cx="615950" cy="538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社員・作業員等への避難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指示 ①②③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社員の安全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　確認 ①②③</a:t>
            </a:r>
          </a:p>
        </p:txBody>
      </p:sp>
      <p:sp>
        <p:nvSpPr>
          <p:cNvPr id="76" name="テキスト ボックス 115"/>
          <p:cNvSpPr txBox="1">
            <a:spLocks noChangeArrowheads="1"/>
          </p:cNvSpPr>
          <p:nvPr/>
        </p:nvSpPr>
        <p:spPr bwMode="auto">
          <a:xfrm>
            <a:off x="270280" y="6750966"/>
            <a:ext cx="8873719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ja-JP" altLang="en-US" sz="600" dirty="0">
                <a:latin typeface="ＭＳ Ｐゴシック" panose="020B0600070205080204" pitchFamily="50" charset="-128"/>
              </a:rPr>
              <a:t>港</a:t>
            </a:r>
            <a:r>
              <a:rPr lang="ja-JP" altLang="en-US" sz="600" dirty="0" smtClean="0">
                <a:latin typeface="ＭＳ Ｐゴシック" panose="020B0600070205080204" pitchFamily="50" charset="-128"/>
              </a:rPr>
              <a:t>長の</a:t>
            </a:r>
            <a:r>
              <a:rPr lang="ja-JP" altLang="en-US" sz="600" dirty="0">
                <a:latin typeface="ＭＳ Ｐゴシック" panose="020B0600070205080204" pitchFamily="50" charset="-128"/>
              </a:rPr>
              <a:t>第一警戒体制の発出は三河港で</a:t>
            </a:r>
            <a:r>
              <a:rPr lang="en-US" altLang="ja-JP" sz="600" dirty="0">
                <a:latin typeface="ＭＳ Ｐゴシック" panose="020B0600070205080204" pitchFamily="50" charset="-128"/>
              </a:rPr>
              <a:t>9</a:t>
            </a:r>
            <a:r>
              <a:rPr lang="ja-JP" altLang="en-US" sz="600" dirty="0">
                <a:latin typeface="ＭＳ Ｐゴシック" panose="020B0600070205080204" pitchFamily="50" charset="-128"/>
              </a:rPr>
              <a:t>時間前、名古屋港、衣浦港、四日市港で</a:t>
            </a:r>
            <a:r>
              <a:rPr lang="en-US" altLang="ja-JP" sz="600" dirty="0">
                <a:latin typeface="ＭＳ Ｐゴシック" panose="020B0600070205080204" pitchFamily="50" charset="-128"/>
              </a:rPr>
              <a:t>6</a:t>
            </a:r>
            <a:r>
              <a:rPr lang="ja-JP" altLang="en-US" sz="600" dirty="0">
                <a:latin typeface="ＭＳ Ｐゴシック" panose="020B0600070205080204" pitchFamily="50" charset="-128"/>
              </a:rPr>
              <a:t>時間前、清水港、田子の浦港、御前崎港で</a:t>
            </a:r>
            <a:r>
              <a:rPr lang="en-US" altLang="ja-JP" sz="600" dirty="0">
                <a:latin typeface="ＭＳ Ｐゴシック" panose="020B0600070205080204" pitchFamily="50" charset="-128"/>
              </a:rPr>
              <a:t>5</a:t>
            </a:r>
            <a:r>
              <a:rPr lang="ja-JP" altLang="en-US" sz="600" dirty="0">
                <a:latin typeface="ＭＳ Ｐゴシック" panose="020B0600070205080204" pitchFamily="50" charset="-128"/>
              </a:rPr>
              <a:t>時間前</a:t>
            </a:r>
            <a:r>
              <a:rPr lang="ja-JP" altLang="en-US" sz="600" dirty="0" smtClean="0">
                <a:latin typeface="ＭＳ Ｐゴシック" panose="020B0600070205080204" pitchFamily="50" charset="-128"/>
              </a:rPr>
              <a:t>。　第二</a:t>
            </a:r>
            <a:r>
              <a:rPr lang="ja-JP" altLang="en-US" sz="600" dirty="0">
                <a:latin typeface="ＭＳ Ｐゴシック" panose="020B0600070205080204" pitchFamily="50" charset="-128"/>
              </a:rPr>
              <a:t>警戒体制の発令は三河港で</a:t>
            </a:r>
            <a:r>
              <a:rPr lang="en-US" altLang="ja-JP" sz="600" dirty="0">
                <a:latin typeface="ＭＳ Ｐゴシック" panose="020B0600070205080204" pitchFamily="50" charset="-128"/>
              </a:rPr>
              <a:t>6</a:t>
            </a:r>
            <a:r>
              <a:rPr lang="ja-JP" altLang="en-US" sz="600" dirty="0">
                <a:latin typeface="ＭＳ Ｐゴシック" panose="020B0600070205080204" pitchFamily="50" charset="-128"/>
              </a:rPr>
              <a:t>時間前、名古屋港、衣浦港、四日市港で</a:t>
            </a:r>
            <a:r>
              <a:rPr lang="en-US" altLang="ja-JP" sz="600" dirty="0">
                <a:latin typeface="ＭＳ Ｐゴシック" panose="020B0600070205080204" pitchFamily="50" charset="-128"/>
              </a:rPr>
              <a:t>3</a:t>
            </a:r>
            <a:r>
              <a:rPr lang="ja-JP" altLang="en-US" sz="600" dirty="0">
                <a:latin typeface="ＭＳ Ｐゴシック" panose="020B0600070205080204" pitchFamily="50" charset="-128"/>
              </a:rPr>
              <a:t>時間前、清水港、田子の浦港、御前崎港で</a:t>
            </a:r>
            <a:r>
              <a:rPr lang="en-US" altLang="ja-JP" sz="600" dirty="0">
                <a:latin typeface="ＭＳ Ｐゴシック" panose="020B0600070205080204" pitchFamily="50" charset="-128"/>
              </a:rPr>
              <a:t>2</a:t>
            </a:r>
            <a:r>
              <a:rPr lang="ja-JP" altLang="en-US" sz="600" dirty="0">
                <a:latin typeface="ＭＳ Ｐゴシック" panose="020B0600070205080204" pitchFamily="50" charset="-128"/>
              </a:rPr>
              <a:t>時間前。</a:t>
            </a:r>
          </a:p>
        </p:txBody>
      </p:sp>
      <p:sp>
        <p:nvSpPr>
          <p:cNvPr id="77" name="テキスト ボックス 76"/>
          <p:cNvSpPr txBox="1"/>
          <p:nvPr/>
        </p:nvSpPr>
        <p:spPr>
          <a:xfrm>
            <a:off x="8186738" y="52591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【</a:t>
            </a:r>
            <a:r>
              <a:rPr kumimoji="1" lang="ja-JP" altLang="en-US" dirty="0"/>
              <a:t>様式</a:t>
            </a:r>
            <a:r>
              <a:rPr kumimoji="1" lang="en-US" altLang="ja-JP" dirty="0"/>
              <a:t>】</a:t>
            </a:r>
            <a:endParaRPr kumimoji="1" lang="ja-JP" altLang="en-US" dirty="0"/>
          </a:p>
        </p:txBody>
      </p:sp>
      <p:sp>
        <p:nvSpPr>
          <p:cNvPr id="85" name="テキスト ボックス 84"/>
          <p:cNvSpPr txBox="1"/>
          <p:nvPr/>
        </p:nvSpPr>
        <p:spPr>
          <a:xfrm>
            <a:off x="1255285" y="811842"/>
            <a:ext cx="431352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ja-JP" sz="900" dirty="0"/>
              <a:t>※</a:t>
            </a:r>
            <a:r>
              <a:rPr lang="en-US" altLang="ja-JP" sz="900" dirty="0" smtClean="0"/>
              <a:t>1</a:t>
            </a:r>
            <a:r>
              <a:rPr lang="ja-JP" altLang="en-US" sz="900" dirty="0" err="1" smtClean="0"/>
              <a:t>、</a:t>
            </a:r>
            <a:r>
              <a:rPr lang="en-US" altLang="ja-JP" sz="900" dirty="0" smtClean="0"/>
              <a:t>2</a:t>
            </a:r>
          </a:p>
          <a:p>
            <a:endParaRPr kumimoji="1" lang="ja-JP" altLang="en-US" sz="900" dirty="0"/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635A715B-6BA3-4717-BEC8-2C5882E94EA9}"/>
              </a:ext>
            </a:extLst>
          </p:cNvPr>
          <p:cNvSpPr txBox="1"/>
          <p:nvPr/>
        </p:nvSpPr>
        <p:spPr>
          <a:xfrm>
            <a:off x="8050628" y="5136144"/>
            <a:ext cx="22055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ja-JP" sz="900" dirty="0" smtClean="0"/>
              <a:t>※4</a:t>
            </a:r>
            <a:endParaRPr kumimoji="1" lang="ja-JP" altLang="en-US" sz="900" dirty="0"/>
          </a:p>
        </p:txBody>
      </p:sp>
      <p:sp>
        <p:nvSpPr>
          <p:cNvPr id="79" name="テキスト ボックス 78"/>
          <p:cNvSpPr txBox="1"/>
          <p:nvPr/>
        </p:nvSpPr>
        <p:spPr>
          <a:xfrm>
            <a:off x="1760316" y="1954606"/>
            <a:ext cx="431352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ja-JP" sz="900" dirty="0"/>
              <a:t>※</a:t>
            </a:r>
            <a:r>
              <a:rPr lang="en-US" altLang="ja-JP" sz="900" dirty="0" smtClean="0"/>
              <a:t>1</a:t>
            </a:r>
          </a:p>
          <a:p>
            <a:endParaRPr kumimoji="1" lang="ja-JP" altLang="en-US" sz="900" dirty="0"/>
          </a:p>
        </p:txBody>
      </p:sp>
      <p:sp>
        <p:nvSpPr>
          <p:cNvPr id="64" name="テキスト ボックス 63"/>
          <p:cNvSpPr txBox="1"/>
          <p:nvPr/>
        </p:nvSpPr>
        <p:spPr>
          <a:xfrm>
            <a:off x="3957496" y="154582"/>
            <a:ext cx="5210538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altLang="ja-JP" sz="800" dirty="0"/>
              <a:t>※1:</a:t>
            </a:r>
            <a:r>
              <a:rPr lang="ja-JP" altLang="en-US" sz="800" dirty="0" smtClean="0">
                <a:latin typeface="ＭＳ Ｐゴシック" panose="020B0600070205080204" pitchFamily="50" charset="-128"/>
              </a:rPr>
              <a:t>丸囲み</a:t>
            </a:r>
            <a:r>
              <a:rPr lang="ja-JP" altLang="en-US" sz="800" dirty="0">
                <a:latin typeface="ＭＳ Ｐゴシック" panose="020B0600070205080204" pitchFamily="50" charset="-128"/>
              </a:rPr>
              <a:t>の番号は</a:t>
            </a:r>
            <a:r>
              <a:rPr lang="ja-JP" altLang="en-US" sz="800" dirty="0" smtClean="0">
                <a:latin typeface="ＭＳ Ｐゴシック" panose="020B0600070205080204" pitchFamily="50" charset="-128"/>
              </a:rPr>
              <a:t>「中部港湾における</a:t>
            </a:r>
            <a:r>
              <a:rPr lang="ja-JP" altLang="en-US" sz="800" dirty="0">
                <a:latin typeface="ＭＳ Ｐゴシック" panose="020B0600070205080204" pitchFamily="50" charset="-128"/>
              </a:rPr>
              <a:t>リスクの棚卸し（主体別）」に記載されたリスクの番号を示す。　</a:t>
            </a:r>
            <a:endParaRPr lang="en-US" altLang="ja-JP" sz="800" dirty="0">
              <a:latin typeface="ＭＳ Ｐゴシック" panose="020B0600070205080204" pitchFamily="50" charset="-128"/>
            </a:endParaRPr>
          </a:p>
          <a:p>
            <a:pPr>
              <a:spcBef>
                <a:spcPct val="0"/>
              </a:spcBef>
            </a:pPr>
            <a:r>
              <a:rPr lang="ja-JP" altLang="en-US" sz="800" dirty="0" smtClean="0">
                <a:latin typeface="ＭＳ Ｐゴシック" panose="020B0600070205080204" pitchFamily="50" charset="-128"/>
              </a:rPr>
              <a:t>　表中</a:t>
            </a:r>
            <a:r>
              <a:rPr lang="ja-JP" altLang="en-US" sz="800" dirty="0">
                <a:latin typeface="ＭＳ Ｐゴシック" panose="020B0600070205080204" pitchFamily="50" charset="-128"/>
              </a:rPr>
              <a:t>の「●印」は各主体で定める数値を示す</a:t>
            </a:r>
            <a:r>
              <a:rPr lang="ja-JP" altLang="en-US" sz="800" dirty="0" smtClean="0">
                <a:latin typeface="ＭＳ Ｐゴシック" panose="020B0600070205080204" pitchFamily="50" charset="-128"/>
              </a:rPr>
              <a:t>。</a:t>
            </a:r>
            <a:endParaRPr lang="en-US" altLang="ja-JP" sz="800" dirty="0" smtClean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800" dirty="0" smtClean="0"/>
              <a:t>※2:</a:t>
            </a:r>
            <a:r>
              <a:rPr lang="ja-JP" altLang="en-US" sz="800" dirty="0" smtClean="0"/>
              <a:t>下線ありは段階的な防災行動計画に反映済</a:t>
            </a:r>
            <a:endParaRPr lang="en-US" altLang="ja-JP" sz="800" dirty="0" smtClean="0"/>
          </a:p>
          <a:p>
            <a:r>
              <a:rPr kumimoji="1" lang="en-US" altLang="ja-JP" sz="800" dirty="0" smtClean="0"/>
              <a:t>※3.</a:t>
            </a:r>
            <a:r>
              <a:rPr kumimoji="1" lang="ja-JP" altLang="en-US" sz="800" dirty="0" smtClean="0"/>
              <a:t>港長または海上保安部が各港へ警戒体制を発出する際の対応</a:t>
            </a:r>
            <a:endParaRPr kumimoji="1" lang="en-US" altLang="ja-JP" sz="800" dirty="0" smtClean="0"/>
          </a:p>
          <a:p>
            <a:pPr marL="177800" indent="-177800"/>
            <a:r>
              <a:rPr kumimoji="1" lang="en-US" altLang="ja-JP" sz="800" dirty="0" smtClean="0"/>
              <a:t>※4:</a:t>
            </a:r>
            <a:r>
              <a:rPr kumimoji="1" lang="ja-JP" altLang="en-US" sz="800" dirty="0"/>
              <a:t>各フェーズ</a:t>
            </a:r>
            <a:r>
              <a:rPr lang="ja-JP" altLang="en-US" sz="800" dirty="0"/>
              <a:t>、気象庁等の情報、港長または海上保安部が発出する各港への対応</a:t>
            </a:r>
            <a:r>
              <a:rPr lang="ja-JP" altLang="en-US" sz="800" dirty="0" smtClean="0"/>
              <a:t>等から総合的</a:t>
            </a:r>
            <a:r>
              <a:rPr lang="ja-JP" altLang="en-US" sz="800" dirty="0"/>
              <a:t>に判断し、段階毎に事前対応を行う。</a:t>
            </a:r>
            <a:r>
              <a:rPr kumimoji="1" lang="ja-JP" altLang="en-US" sz="800" dirty="0"/>
              <a:t>気象庁より「特別警報の可能性の言及があった場合」</a:t>
            </a:r>
            <a:r>
              <a:rPr lang="ja-JP" altLang="en-US" sz="800" dirty="0"/>
              <a:t>は</a:t>
            </a:r>
            <a:r>
              <a:rPr kumimoji="1" lang="ja-JP" altLang="en-US" sz="800" dirty="0"/>
              <a:t>早めの対応を行う必要がある</a:t>
            </a:r>
            <a:r>
              <a:rPr kumimoji="1" lang="ja-JP" altLang="en-US" sz="800" dirty="0" smtClean="0"/>
              <a:t>。</a:t>
            </a:r>
            <a:endParaRPr kumimoji="1" lang="en-US" altLang="ja-JP" sz="800" dirty="0" smtClean="0"/>
          </a:p>
          <a:p>
            <a:pPr marL="87313" indent="-87313"/>
            <a:r>
              <a:rPr lang="en-US" altLang="ja-JP" sz="800" dirty="0" smtClean="0"/>
              <a:t>※5:</a:t>
            </a:r>
            <a:r>
              <a:rPr lang="ja-JP" altLang="en-US" sz="800" dirty="0" smtClean="0"/>
              <a:t>水門、陸閘等の閉鎖については</a:t>
            </a:r>
            <a:r>
              <a:rPr lang="ja-JP" altLang="en-US" sz="800" dirty="0" smtClean="0">
                <a:latin typeface="ＭＳ Ｐゴシック" panose="020B0600070205080204" pitchFamily="50" charset="-128"/>
              </a:rPr>
              <a:t>海岸管理者と企業の協定</a:t>
            </a:r>
            <a:r>
              <a:rPr lang="ja-JP" altLang="en-US" sz="800" dirty="0">
                <a:latin typeface="ＭＳ Ｐゴシック" panose="020B0600070205080204" pitchFamily="50" charset="-128"/>
              </a:rPr>
              <a:t>に基づく</a:t>
            </a:r>
            <a:endParaRPr lang="en-US" altLang="ja-JP" sz="800" dirty="0">
              <a:latin typeface="ＭＳ Ｐゴシック" panose="020B0600070205080204" pitchFamily="50" charset="-128"/>
            </a:endParaRPr>
          </a:p>
          <a:p>
            <a:pPr marL="87313" indent="-87313"/>
            <a:endParaRPr kumimoji="1" lang="ja-JP" altLang="en-US" sz="800" dirty="0"/>
          </a:p>
        </p:txBody>
      </p:sp>
    </p:spTree>
    <p:extLst>
      <p:ext uri="{BB962C8B-B14F-4D97-AF65-F5344CB8AC3E}">
        <p14:creationId xmlns:p14="http://schemas.microsoft.com/office/powerpoint/2010/main" val="2254465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下矢印 98"/>
          <p:cNvSpPr/>
          <p:nvPr/>
        </p:nvSpPr>
        <p:spPr>
          <a:xfrm>
            <a:off x="738112" y="2550918"/>
            <a:ext cx="190252" cy="4191024"/>
          </a:xfrm>
          <a:prstGeom prst="downArrow">
            <a:avLst>
              <a:gd name="adj1" fmla="val 52660"/>
              <a:gd name="adj2" fmla="val 98248"/>
            </a:avLst>
          </a:prstGeom>
          <a:gradFill>
            <a:gsLst>
              <a:gs pos="100000">
                <a:srgbClr val="FF0000"/>
              </a:gs>
              <a:gs pos="100000">
                <a:schemeClr val="accent1">
                  <a:lumMod val="45000"/>
                  <a:lumOff val="55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100000">
                  <a:srgbClr val="FF0000"/>
                </a:gs>
                <a:gs pos="100000">
                  <a:schemeClr val="accent1">
                    <a:lumMod val="45000"/>
                    <a:lumOff val="55000"/>
                  </a:schemeClr>
                </a:gs>
                <a:gs pos="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graphicFrame>
        <p:nvGraphicFramePr>
          <p:cNvPr id="52" name="表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3795971"/>
              </p:ext>
            </p:extLst>
          </p:nvPr>
        </p:nvGraphicFramePr>
        <p:xfrm>
          <a:off x="123825" y="2146129"/>
          <a:ext cx="8866187" cy="460216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0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1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57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61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50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506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506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2506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2506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2506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2506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2506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2506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365785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/>
                        <a:t>フェーズ</a:t>
                      </a:r>
                    </a:p>
                  </a:txBody>
                  <a:tcPr marL="91452" marR="91452" marT="45714" marB="45714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900" dirty="0"/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/>
                        <a:t>気象庁の情報</a:t>
                      </a: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/>
                        <a:t>各港の対応</a:t>
                      </a:r>
                      <a:r>
                        <a:rPr kumimoji="1" lang="en-US" altLang="ja-JP" sz="800" dirty="0" smtClean="0"/>
                        <a:t>※3</a:t>
                      </a:r>
                      <a:endParaRPr kumimoji="1" lang="ja-JP" altLang="en-US" sz="800" dirty="0"/>
                    </a:p>
                  </a:txBody>
                  <a:tcPr marL="91452" marR="91452" marT="45714" marB="45714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/>
                        <a:t>人命の安全確保、情報伝達等</a:t>
                      </a: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/>
                        <a:t>物流機能の維持</a:t>
                      </a: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/>
                        <a:t>生産機能の維持</a:t>
                      </a:r>
                    </a:p>
                  </a:txBody>
                  <a:tcPr marL="91452" marR="91452" marT="45714" marB="45714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731">
                <a:tc rowSpan="2">
                  <a:txBody>
                    <a:bodyPr/>
                    <a:lstStyle/>
                    <a:p>
                      <a:pPr algn="l"/>
                      <a:r>
                        <a:rPr kumimoji="1" lang="ja-JP" altLang="en-US" sz="900" dirty="0"/>
                        <a:t>台風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最接近の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１～５日前</a:t>
                      </a:r>
                      <a:endParaRPr kumimoji="1" lang="en-US" altLang="ja-JP" sz="900" dirty="0"/>
                    </a:p>
                  </a:txBody>
                  <a:tcPr marL="36000" marR="36000" marT="36001" marB="36001" anchor="ctr"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Ⅰ</a:t>
                      </a: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700" b="1" dirty="0">
                          <a:solidFill>
                            <a:schemeClr val="bg1"/>
                          </a:solidFill>
                        </a:rPr>
                        <a:t>情報共有・提供</a:t>
                      </a:r>
                      <a:endParaRPr lang="en-US" altLang="ja-JP" sz="700" b="1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700" b="1" dirty="0">
                          <a:solidFill>
                            <a:schemeClr val="bg1"/>
                          </a:solidFill>
                        </a:rPr>
                        <a:t>施設管理の指示</a:t>
                      </a:r>
                      <a:endParaRPr lang="en-US" altLang="ja-JP" sz="700" b="1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700" b="1" dirty="0">
                          <a:solidFill>
                            <a:schemeClr val="bg1"/>
                          </a:solidFill>
                        </a:rPr>
                        <a:t>その他</a:t>
                      </a:r>
                      <a:endParaRPr lang="en-US" altLang="ja-JP" sz="700" b="1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700" b="1" dirty="0">
                          <a:solidFill>
                            <a:schemeClr val="bg1"/>
                          </a:solidFill>
                        </a:rPr>
                        <a:t>〇移動・退避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700" b="1" dirty="0">
                          <a:solidFill>
                            <a:schemeClr val="bg1"/>
                          </a:solidFill>
                        </a:rPr>
                        <a:t>〇固定作業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700" b="1" dirty="0">
                          <a:solidFill>
                            <a:schemeClr val="bg1"/>
                          </a:solidFill>
                        </a:rPr>
                        <a:t>〇動かない資産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700" b="1" dirty="0">
                          <a:solidFill>
                            <a:schemeClr val="bg1"/>
                          </a:solidFill>
                        </a:rPr>
                        <a:t>〇移動・退避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700" b="1" dirty="0">
                          <a:solidFill>
                            <a:schemeClr val="bg1"/>
                          </a:solidFill>
                        </a:rPr>
                        <a:t>〇固定作業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700" b="1" dirty="0">
                          <a:solidFill>
                            <a:schemeClr val="bg1"/>
                          </a:solidFill>
                        </a:rPr>
                        <a:t>〇動かない資産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3266">
                <a:tc vMerge="1">
                  <a:txBody>
                    <a:bodyPr/>
                    <a:lstStyle/>
                    <a:p>
                      <a:pPr algn="l"/>
                      <a:endParaRPr kumimoji="1" lang="en-US" altLang="ja-JP" sz="900" dirty="0"/>
                    </a:p>
                  </a:txBody>
                  <a:tcPr marL="36000" marR="36000" marT="36002" marB="36002" anchor="ctr"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kumimoji="1" lang="en-US" altLang="ja-JP" sz="900" dirty="0"/>
                    </a:p>
                  </a:txBody>
                  <a:tcPr marL="91452" marR="91452" marT="45716" marB="45716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6" marB="457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6" marB="45716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9">
                <a:tc rowSpan="2">
                  <a:txBody>
                    <a:bodyPr/>
                    <a:lstStyle/>
                    <a:p>
                      <a:pPr algn="l"/>
                      <a:r>
                        <a:rPr kumimoji="1" lang="ja-JP" altLang="en-US" sz="900" dirty="0"/>
                        <a:t>台風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最接近の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１日前</a:t>
                      </a:r>
                      <a:endParaRPr kumimoji="1" lang="en-US" altLang="ja-JP" sz="900" dirty="0"/>
                    </a:p>
                  </a:txBody>
                  <a:tcPr marL="36000" marR="36000" marT="36001" marB="36001" anchor="ctr"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Ⅱ</a:t>
                      </a: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1800" dirty="0"/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634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Ⅲ</a:t>
                      </a: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kumimoji="1" lang="ja-JP" altLang="en-US" sz="900" dirty="0"/>
                        <a:t>　</a:t>
                      </a: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ja-JP" altLang="en-US" sz="900" dirty="0"/>
                        <a:t>　　　　　　　</a:t>
                      </a:r>
                      <a:endParaRPr lang="en-US" altLang="ja-JP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2989">
                <a:tc rowSpan="2">
                  <a:txBody>
                    <a:bodyPr/>
                    <a:lstStyle/>
                    <a:p>
                      <a:pPr algn="l"/>
                      <a:r>
                        <a:rPr kumimoji="1" lang="ja-JP" altLang="en-US" sz="900" dirty="0"/>
                        <a:t>台風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最接近の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半日前</a:t>
                      </a:r>
                    </a:p>
                  </a:txBody>
                  <a:tcPr marL="36000" marR="36000" marT="36001" marB="36001" anchor="ctr"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1" marB="45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altLang="ja-JP" sz="900" dirty="0"/>
                    </a:p>
                  </a:txBody>
                  <a:tcPr marL="91452" marR="91452" marT="45711" marB="4571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altLang="ja-JP" sz="900" dirty="0"/>
                    </a:p>
                  </a:txBody>
                  <a:tcPr marL="91452" marR="91452"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altLang="ja-JP" sz="900" dirty="0"/>
                    </a:p>
                  </a:txBody>
                  <a:tcPr marL="91452" marR="91452"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altLang="ja-JP" sz="900" dirty="0"/>
                    </a:p>
                  </a:txBody>
                  <a:tcPr marL="91452" marR="91452"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1" marB="45711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1" marB="45711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1" marB="45711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1" marB="45711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1" marB="45711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0874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Ⅳ</a:t>
                      </a: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/>
                    </a:p>
                  </a:txBody>
                  <a:tcPr marL="91452" marR="91452" marT="45714" marB="4571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3138"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900" dirty="0"/>
                        <a:t>台風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最接近の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６時間前</a:t>
                      </a:r>
                      <a:endParaRPr kumimoji="1" lang="en-US" altLang="ja-JP" sz="900" dirty="0"/>
                    </a:p>
                  </a:txBody>
                  <a:tcPr marL="36000" marR="36000" marT="36001" marB="36001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kumimoji="1" lang="en-US" altLang="ja-JP" sz="900" dirty="0"/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14" marB="4571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  <a:p>
                      <a:r>
                        <a:rPr kumimoji="1" lang="ja-JP" altLang="en-US" sz="900" dirty="0">
                          <a:solidFill>
                            <a:srgbClr val="0070C0"/>
                          </a:solidFill>
                        </a:rPr>
                        <a:t>　　</a:t>
                      </a:r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20712"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900" dirty="0"/>
                        <a:t>台風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最接近の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数時間前</a:t>
                      </a:r>
                    </a:p>
                    <a:p>
                      <a:pPr algn="l"/>
                      <a:endParaRPr kumimoji="1" lang="ja-JP" altLang="en-US" sz="900" dirty="0"/>
                    </a:p>
                  </a:txBody>
                  <a:tcPr marL="36000" marR="36000" marT="36001" marB="36001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14" marB="4571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73265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/>
                        <a:t>高潮</a:t>
                      </a:r>
                      <a:endParaRPr kumimoji="1" lang="en-US" altLang="ja-JP" sz="9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/>
                        <a:t>発生時</a:t>
                      </a:r>
                    </a:p>
                    <a:p>
                      <a:pPr algn="l"/>
                      <a:endParaRPr kumimoji="1" lang="ja-JP" altLang="en-US" sz="900" dirty="0"/>
                    </a:p>
                  </a:txBody>
                  <a:tcPr marL="36000" marR="36000" marT="36001" marB="36001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ja-JP" altLang="en-US" sz="900" dirty="0"/>
                    </a:p>
                  </a:txBody>
                  <a:tcPr marL="91452" marR="91452" marT="45714" marB="4571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4339" name="テキスト ボックス 42"/>
          <p:cNvSpPr txBox="1">
            <a:spLocks noChangeArrowheads="1"/>
          </p:cNvSpPr>
          <p:nvPr/>
        </p:nvSpPr>
        <p:spPr bwMode="auto">
          <a:xfrm>
            <a:off x="12700" y="1859082"/>
            <a:ext cx="186301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200" dirty="0">
                <a:latin typeface="ＭＳ Ｐゴシック" panose="020B0600070205080204" pitchFamily="50" charset="-128"/>
              </a:rPr>
              <a:t>【</a:t>
            </a:r>
            <a:r>
              <a:rPr lang="ja-JP" altLang="en-US" sz="1200" dirty="0">
                <a:latin typeface="ＭＳ Ｐゴシック" panose="020B0600070205080204" pitchFamily="50" charset="-128"/>
              </a:rPr>
              <a:t>段階的な防災行動計画</a:t>
            </a:r>
            <a:r>
              <a:rPr lang="en-US" altLang="ja-JP" sz="1200" dirty="0">
                <a:latin typeface="ＭＳ Ｐゴシック" panose="020B0600070205080204" pitchFamily="50" charset="-128"/>
              </a:rPr>
              <a:t>】</a:t>
            </a:r>
            <a:endParaRPr lang="ja-JP" altLang="en-US" sz="1200" dirty="0">
              <a:latin typeface="ＭＳ Ｐゴシック" panose="020B0600070205080204" pitchFamily="50" charset="-128"/>
            </a:endParaRPr>
          </a:p>
        </p:txBody>
      </p:sp>
      <p:sp>
        <p:nvSpPr>
          <p:cNvPr id="67" name="Rectangle 2"/>
          <p:cNvSpPr txBox="1">
            <a:spLocks noChangeArrowheads="1"/>
          </p:cNvSpPr>
          <p:nvPr/>
        </p:nvSpPr>
        <p:spPr bwMode="auto">
          <a:xfrm>
            <a:off x="12700" y="47625"/>
            <a:ext cx="823595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9pPr>
          </a:lstStyle>
          <a:p>
            <a:pPr>
              <a:defRPr/>
            </a:pPr>
            <a:r>
              <a:rPr lang="ja-JP" altLang="en-US" sz="2000" kern="0" dirty="0"/>
              <a:t>港湾運送業（一般バルク）の対応例</a:t>
            </a:r>
          </a:p>
        </p:txBody>
      </p:sp>
      <p:sp>
        <p:nvSpPr>
          <p:cNvPr id="14341" name="テキスト ボックス 71"/>
          <p:cNvSpPr txBox="1">
            <a:spLocks noChangeArrowheads="1"/>
          </p:cNvSpPr>
          <p:nvPr/>
        </p:nvSpPr>
        <p:spPr bwMode="auto">
          <a:xfrm>
            <a:off x="6126163" y="3406604"/>
            <a:ext cx="687387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ベルコン等資機</a:t>
            </a:r>
            <a:endParaRPr lang="en-US" altLang="ja-JP" sz="70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材の浸水対策</a:t>
            </a:r>
            <a:endParaRPr lang="en-US" altLang="ja-JP" sz="70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（土のう設置等）</a:t>
            </a:r>
            <a:endParaRPr lang="en-US" altLang="ja-JP" sz="700">
              <a:latin typeface="ＭＳ Ｐゴシック" panose="020B0600070205080204" pitchFamily="50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⑩⑮</a:t>
            </a:r>
          </a:p>
        </p:txBody>
      </p:sp>
      <p:sp>
        <p:nvSpPr>
          <p:cNvPr id="14342" name="テキスト ボックス 76"/>
          <p:cNvSpPr txBox="1">
            <a:spLocks noChangeArrowheads="1"/>
          </p:cNvSpPr>
          <p:nvPr/>
        </p:nvSpPr>
        <p:spPr bwMode="auto">
          <a:xfrm>
            <a:off x="3949700" y="2887492"/>
            <a:ext cx="67310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荷主との</a:t>
            </a:r>
            <a:endParaRPr lang="en-US" altLang="ja-JP" sz="70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　調整⑩⑱⑲</a:t>
            </a:r>
          </a:p>
        </p:txBody>
      </p:sp>
      <p:sp>
        <p:nvSpPr>
          <p:cNvPr id="14343" name="テキスト ボックス 80"/>
          <p:cNvSpPr txBox="1">
            <a:spLocks noChangeArrowheads="1"/>
          </p:cNvSpPr>
          <p:nvPr/>
        </p:nvSpPr>
        <p:spPr bwMode="auto">
          <a:xfrm>
            <a:off x="5410200" y="3419304"/>
            <a:ext cx="64135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パレット等屋外</a:t>
            </a:r>
            <a:endParaRPr lang="en-US" altLang="ja-JP" sz="70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資材の固定</a:t>
            </a:r>
            <a:endParaRPr lang="en-US" altLang="ja-JP" sz="70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⑭⑰</a:t>
            </a:r>
          </a:p>
        </p:txBody>
      </p:sp>
      <p:sp>
        <p:nvSpPr>
          <p:cNvPr id="14344" name="テキスト ボックス 69"/>
          <p:cNvSpPr txBox="1">
            <a:spLocks noChangeArrowheads="1"/>
          </p:cNvSpPr>
          <p:nvPr/>
        </p:nvSpPr>
        <p:spPr bwMode="auto">
          <a:xfrm>
            <a:off x="4657725" y="3927304"/>
            <a:ext cx="71755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高所や倉庫内へ</a:t>
            </a:r>
            <a:endParaRPr lang="en-US" altLang="ja-JP" sz="70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の貨物移動</a:t>
            </a:r>
            <a:endParaRPr lang="en-US" altLang="ja-JP" sz="70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⑤⑦⑧⑬</a:t>
            </a:r>
          </a:p>
        </p:txBody>
      </p:sp>
      <p:sp>
        <p:nvSpPr>
          <p:cNvPr id="14345" name="テキスト ボックス 70"/>
          <p:cNvSpPr txBox="1">
            <a:spLocks noChangeArrowheads="1"/>
          </p:cNvSpPr>
          <p:nvPr/>
        </p:nvSpPr>
        <p:spPr bwMode="auto">
          <a:xfrm>
            <a:off x="4676775" y="3406604"/>
            <a:ext cx="71755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移動式荷役機械</a:t>
            </a:r>
            <a:endParaRPr lang="en-US" altLang="ja-JP" sz="70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の退避⑭</a:t>
            </a:r>
          </a:p>
        </p:txBody>
      </p:sp>
      <p:sp>
        <p:nvSpPr>
          <p:cNvPr id="14346" name="テキスト ボックス 121"/>
          <p:cNvSpPr txBox="1">
            <a:spLocks noChangeArrowheads="1"/>
          </p:cNvSpPr>
          <p:nvPr/>
        </p:nvSpPr>
        <p:spPr bwMode="auto">
          <a:xfrm>
            <a:off x="4689475" y="3700292"/>
            <a:ext cx="57066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荷役中止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　（風速●</a:t>
            </a:r>
            <a:r>
              <a:rPr lang="en-US" altLang="ja-JP" sz="700" dirty="0">
                <a:latin typeface="ＭＳ Ｐゴシック" panose="020B0600070205080204" pitchFamily="50" charset="-128"/>
              </a:rPr>
              <a:t>m/s</a:t>
            </a:r>
            <a:r>
              <a:rPr lang="ja-JP" altLang="en-US" sz="700" dirty="0">
                <a:latin typeface="ＭＳ Ｐゴシック" panose="020B0600070205080204" pitchFamily="50" charset="-128"/>
              </a:rPr>
              <a:t>）</a:t>
            </a:r>
          </a:p>
        </p:txBody>
      </p:sp>
      <p:sp>
        <p:nvSpPr>
          <p:cNvPr id="14347" name="テキスト ボックス 16"/>
          <p:cNvSpPr txBox="1">
            <a:spLocks noChangeArrowheads="1"/>
          </p:cNvSpPr>
          <p:nvPr/>
        </p:nvSpPr>
        <p:spPr bwMode="auto">
          <a:xfrm>
            <a:off x="12700" y="728150"/>
            <a:ext cx="133882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200" dirty="0">
                <a:latin typeface="ＭＳ Ｐゴシック" panose="020B0600070205080204" pitchFamily="50" charset="-128"/>
              </a:rPr>
              <a:t>【</a:t>
            </a:r>
            <a:r>
              <a:rPr lang="ja-JP" altLang="en-US" sz="1200" dirty="0">
                <a:latin typeface="ＭＳ Ｐゴシック" panose="020B0600070205080204" pitchFamily="50" charset="-128"/>
              </a:rPr>
              <a:t>事前準備・対応</a:t>
            </a:r>
            <a:r>
              <a:rPr lang="en-US" altLang="ja-JP" sz="1200" dirty="0">
                <a:latin typeface="ＭＳ Ｐゴシック" panose="020B0600070205080204" pitchFamily="50" charset="-128"/>
              </a:rPr>
              <a:t>】</a:t>
            </a:r>
            <a:endParaRPr lang="ja-JP" altLang="en-US" sz="1200" dirty="0">
              <a:latin typeface="ＭＳ Ｐゴシック" panose="020B0600070205080204" pitchFamily="50" charset="-128"/>
            </a:endParaRPr>
          </a:p>
        </p:txBody>
      </p:sp>
      <p:sp>
        <p:nvSpPr>
          <p:cNvPr id="77" name="正方形/長方形 76"/>
          <p:cNvSpPr/>
          <p:nvPr/>
        </p:nvSpPr>
        <p:spPr>
          <a:xfrm>
            <a:off x="141288" y="1042571"/>
            <a:ext cx="8866187" cy="865083"/>
          </a:xfrm>
          <a:prstGeom prst="rect">
            <a:avLst/>
          </a:prstGeom>
          <a:noFill/>
          <a:ln>
            <a:solidFill>
              <a:schemeClr val="tx1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 altLang="ja-JP" dirty="0">
              <a:solidFill>
                <a:schemeClr val="tx1"/>
              </a:solidFill>
            </a:endParaRPr>
          </a:p>
        </p:txBody>
      </p:sp>
      <p:sp>
        <p:nvSpPr>
          <p:cNvPr id="78" name="テキスト ボックス 77"/>
          <p:cNvSpPr txBox="1"/>
          <p:nvPr/>
        </p:nvSpPr>
        <p:spPr>
          <a:xfrm>
            <a:off x="195263" y="1055175"/>
            <a:ext cx="3119437" cy="84613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eaLnBrk="1" hangingPunct="1">
              <a:defRPr/>
            </a:pP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・台風経路・規模等の気象・災害情報の収集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①②③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 eaLnBrk="1" hangingPunct="1">
              <a:defRPr/>
            </a:pP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・社屋の浸水対策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⑯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 eaLnBrk="1" hangingPunct="1">
              <a:defRPr/>
            </a:pP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・物流設備の浸水対策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⑩⑭⑮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>
              <a:defRPr/>
            </a:pPr>
            <a:r>
              <a:rPr lang="ja-JP" altLang="en-US" sz="11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・災害時の通信設備の用意（衛星電話等）</a:t>
            </a:r>
            <a:endParaRPr lang="en-US" altLang="ja-JP" sz="11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defRPr/>
            </a:pPr>
            <a:r>
              <a:rPr lang="ja-JP" altLang="en-US" sz="1100" i="1" dirty="0">
                <a:solidFill>
                  <a:schemeClr val="bg1">
                    <a:lumMod val="50000"/>
                  </a:schemeClr>
                </a:solidFill>
              </a:rPr>
              <a:t>・対策マニュアル・防災マップの整備</a:t>
            </a:r>
            <a:endParaRPr lang="en-US" altLang="ja-JP" sz="11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9" name="テキスト ボックス 78"/>
          <p:cNvSpPr txBox="1"/>
          <p:nvPr/>
        </p:nvSpPr>
        <p:spPr>
          <a:xfrm>
            <a:off x="3652838" y="1055175"/>
            <a:ext cx="2935287" cy="84613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eaLnBrk="1" hangingPunct="1">
              <a:defRPr/>
            </a:pP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・避難訓練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①②③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 eaLnBrk="1" hangingPunct="1">
              <a:defRPr/>
            </a:pP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・避難場所の確保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①②③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>
              <a:defRPr/>
            </a:pP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・避難のルール作り（フェーズ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Ⅳ</a:t>
            </a:r>
            <a:r>
              <a:rPr lang="ja-JP" altLang="en-US" sz="1100" i="1" u="sng" dirty="0" err="1">
                <a:solidFill>
                  <a:schemeClr val="bg1">
                    <a:lumMod val="50000"/>
                  </a:schemeClr>
                </a:solidFill>
              </a:rPr>
              <a:t>までに</a:t>
            </a: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避難）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※</a:t>
            </a: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１</a:t>
            </a:r>
            <a:endParaRPr lang="en-US" altLang="ja-JP" sz="1100" i="1" u="sng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defRPr/>
            </a:pP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・他社との避難ルール・場所、資機材の情報共有</a:t>
            </a:r>
            <a:endParaRPr lang="en-US" altLang="ja-JP" sz="1100" i="1" u="sng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defRPr/>
            </a:pP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・避難誘導看板設置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①②③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2" name="テキスト ボックス 120"/>
          <p:cNvSpPr txBox="1">
            <a:spLocks noChangeArrowheads="1"/>
          </p:cNvSpPr>
          <p:nvPr/>
        </p:nvSpPr>
        <p:spPr bwMode="auto">
          <a:xfrm>
            <a:off x="6824663" y="1055175"/>
            <a:ext cx="2068512" cy="846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100" i="1" dirty="0">
                <a:solidFill>
                  <a:schemeClr val="bg1">
                    <a:lumMod val="50000"/>
                  </a:schemeClr>
                </a:solidFill>
              </a:rPr>
              <a:t>・社員安否確認システム整備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100" i="1" dirty="0">
                <a:solidFill>
                  <a:schemeClr val="bg1">
                    <a:lumMod val="50000"/>
                  </a:schemeClr>
                </a:solidFill>
              </a:rPr>
              <a:t>・食料、水の備蓄（</a:t>
            </a:r>
            <a:r>
              <a:rPr lang="en-US" altLang="ja-JP" sz="1100" i="1" dirty="0">
                <a:solidFill>
                  <a:schemeClr val="bg1">
                    <a:lumMod val="50000"/>
                  </a:schemeClr>
                </a:solidFill>
              </a:rPr>
              <a:t>3</a:t>
            </a:r>
            <a:r>
              <a:rPr lang="ja-JP" altLang="en-US" sz="1100" i="1" dirty="0">
                <a:solidFill>
                  <a:schemeClr val="bg1">
                    <a:lumMod val="50000"/>
                  </a:schemeClr>
                </a:solidFill>
              </a:rPr>
              <a:t>日）</a:t>
            </a:r>
            <a:endParaRPr lang="en-US" altLang="ja-JP" sz="11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100" i="1" dirty="0">
                <a:solidFill>
                  <a:srgbClr val="0000FF"/>
                </a:solidFill>
                <a:latin typeface="ＭＳ Ｐゴシック" panose="020B0600070205080204" pitchFamily="50" charset="-128"/>
              </a:rPr>
              <a:t>・倉庫地盤高の表示</a:t>
            </a:r>
            <a:endParaRPr lang="en-US" altLang="ja-JP" sz="1100" i="1" dirty="0">
              <a:solidFill>
                <a:srgbClr val="0000FF"/>
              </a:solidFill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100" i="1" dirty="0">
                <a:solidFill>
                  <a:srgbClr val="0000FF"/>
                </a:solidFill>
                <a:latin typeface="ＭＳ Ｐゴシック" panose="020B0600070205080204" pitchFamily="50" charset="-128"/>
              </a:rPr>
              <a:t>・仮置きの防止（トラック直積み）</a:t>
            </a:r>
            <a:endParaRPr lang="en-US" altLang="ja-JP" sz="1100" i="1" dirty="0">
              <a:solidFill>
                <a:srgbClr val="0000FF"/>
              </a:solidFill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100" i="1" dirty="0">
                <a:solidFill>
                  <a:srgbClr val="0000FF"/>
                </a:solidFill>
                <a:latin typeface="ＭＳ Ｐゴシック" panose="020B0600070205080204" pitchFamily="50" charset="-128"/>
              </a:rPr>
              <a:t>・システム関連・重要物の高所設置</a:t>
            </a:r>
            <a:endParaRPr lang="en-US" altLang="ja-JP" sz="1100" i="1" dirty="0">
              <a:solidFill>
                <a:srgbClr val="0000FF"/>
              </a:solidFill>
              <a:latin typeface="ＭＳ Ｐゴシック" panose="020B0600070205080204" pitchFamily="50" charset="-128"/>
            </a:endParaRPr>
          </a:p>
        </p:txBody>
      </p:sp>
      <p:sp>
        <p:nvSpPr>
          <p:cNvPr id="14353" name="テキスト ボックス 36"/>
          <p:cNvSpPr txBox="1">
            <a:spLocks noChangeArrowheads="1"/>
          </p:cNvSpPr>
          <p:nvPr/>
        </p:nvSpPr>
        <p:spPr bwMode="auto">
          <a:xfrm>
            <a:off x="3224213" y="3382792"/>
            <a:ext cx="687387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社屋の浸水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　対策実施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（土の</a:t>
            </a:r>
            <a:r>
              <a:rPr lang="ja-JP" altLang="en-US" sz="700" dirty="0" err="1">
                <a:latin typeface="ＭＳ Ｐゴシック" panose="020B0600070205080204" pitchFamily="50" charset="-128"/>
              </a:rPr>
              <a:t>う</a:t>
            </a:r>
            <a:r>
              <a:rPr lang="ja-JP" altLang="en-US" sz="700" dirty="0">
                <a:latin typeface="ＭＳ Ｐゴシック" panose="020B0600070205080204" pitchFamily="50" charset="-128"/>
              </a:rPr>
              <a:t>設置等）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⑯</a:t>
            </a:r>
          </a:p>
        </p:txBody>
      </p:sp>
      <p:sp>
        <p:nvSpPr>
          <p:cNvPr id="14355" name="テキスト ボックス 108"/>
          <p:cNvSpPr txBox="1">
            <a:spLocks noChangeArrowheads="1"/>
          </p:cNvSpPr>
          <p:nvPr/>
        </p:nvSpPr>
        <p:spPr bwMode="auto">
          <a:xfrm>
            <a:off x="2500313" y="2750967"/>
            <a:ext cx="714375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社員への気象　　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　情報提供 ①②③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社員の状況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　把握 ①②③</a:t>
            </a:r>
          </a:p>
        </p:txBody>
      </p:sp>
      <p:sp>
        <p:nvSpPr>
          <p:cNvPr id="53" name="正方形/長方形 52"/>
          <p:cNvSpPr/>
          <p:nvPr/>
        </p:nvSpPr>
        <p:spPr bwMode="auto">
          <a:xfrm>
            <a:off x="123825" y="4719467"/>
            <a:ext cx="8866188" cy="276225"/>
          </a:xfrm>
          <a:prstGeom prst="rect">
            <a:avLst/>
          </a:prstGeom>
          <a:solidFill>
            <a:srgbClr val="00B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grpSp>
        <p:nvGrpSpPr>
          <p:cNvPr id="14500" name="グループ化 54"/>
          <p:cNvGrpSpPr>
            <a:grpSpLocks/>
          </p:cNvGrpSpPr>
          <p:nvPr/>
        </p:nvGrpSpPr>
        <p:grpSpPr bwMode="auto">
          <a:xfrm>
            <a:off x="966779" y="2530304"/>
            <a:ext cx="1477988" cy="4211638"/>
            <a:chOff x="10455277" y="2476501"/>
            <a:chExt cx="1478344" cy="4211637"/>
          </a:xfrm>
        </p:grpSpPr>
        <p:grpSp>
          <p:nvGrpSpPr>
            <p:cNvPr id="14501" name="グループ化 1"/>
            <p:cNvGrpSpPr>
              <a:grpSpLocks/>
            </p:cNvGrpSpPr>
            <p:nvPr/>
          </p:nvGrpSpPr>
          <p:grpSpPr bwMode="auto">
            <a:xfrm>
              <a:off x="11406653" y="2633664"/>
              <a:ext cx="526968" cy="4054474"/>
              <a:chOff x="1933575" y="2588865"/>
              <a:chExt cx="526904" cy="4054823"/>
            </a:xfrm>
          </p:grpSpPr>
          <p:sp>
            <p:nvSpPr>
              <p:cNvPr id="72" name="正方形/長方形 71"/>
              <p:cNvSpPr/>
              <p:nvPr/>
            </p:nvSpPr>
            <p:spPr bwMode="auto">
              <a:xfrm>
                <a:off x="1938103" y="2588865"/>
                <a:ext cx="249267" cy="1925802"/>
              </a:xfrm>
              <a:prstGeom prst="rect">
                <a:avLst/>
              </a:prstGeom>
              <a:gradFill>
                <a:gsLst>
                  <a:gs pos="100000">
                    <a:srgbClr val="FFCC99"/>
                  </a:gs>
                  <a:gs pos="100000">
                    <a:schemeClr val="accent1">
                      <a:lumMod val="45000"/>
                      <a:lumOff val="55000"/>
                    </a:schemeClr>
                  </a:gs>
                  <a:gs pos="0">
                    <a:schemeClr val="bg1"/>
                  </a:gs>
                  <a:gs pos="40000">
                    <a:srgbClr val="FFCC99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ja-JP" altLang="en-US"/>
              </a:p>
            </p:txBody>
          </p:sp>
          <p:sp>
            <p:nvSpPr>
              <p:cNvPr id="76" name="正方形/長方形 75"/>
              <p:cNvSpPr/>
              <p:nvPr/>
            </p:nvSpPr>
            <p:spPr bwMode="auto">
              <a:xfrm>
                <a:off x="2203246" y="3373157"/>
                <a:ext cx="249268" cy="3270531"/>
              </a:xfrm>
              <a:prstGeom prst="rect">
                <a:avLst/>
              </a:prstGeom>
              <a:gradFill>
                <a:gsLst>
                  <a:gs pos="100000">
                    <a:srgbClr val="FFC000"/>
                  </a:gs>
                  <a:gs pos="100000">
                    <a:srgbClr val="FFCC99"/>
                  </a:gs>
                  <a:gs pos="100000">
                    <a:schemeClr val="accent1">
                      <a:lumMod val="45000"/>
                      <a:lumOff val="55000"/>
                    </a:schemeClr>
                  </a:gs>
                  <a:gs pos="0">
                    <a:schemeClr val="bg1"/>
                  </a:gs>
                  <a:gs pos="40000">
                    <a:srgbClr val="FFC000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ja-JP" altLang="en-US"/>
              </a:p>
            </p:txBody>
          </p:sp>
          <p:sp>
            <p:nvSpPr>
              <p:cNvPr id="14517" name="テキスト ボックス 62"/>
              <p:cNvSpPr txBox="1">
                <a:spLocks noChangeArrowheads="1"/>
              </p:cNvSpPr>
              <p:nvPr/>
            </p:nvSpPr>
            <p:spPr bwMode="auto">
              <a:xfrm>
                <a:off x="1961158" y="3344863"/>
                <a:ext cx="205184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800">
                    <a:solidFill>
                      <a:srgbClr val="FF0000"/>
                    </a:solidFill>
                    <a:latin typeface="ＭＳ Ｐゴシック" panose="020B0600070205080204" pitchFamily="50" charset="-128"/>
                  </a:rPr>
                  <a:t>第一</a:t>
                </a:r>
                <a:endParaRPr lang="en-US" altLang="ja-JP" sz="800">
                  <a:solidFill>
                    <a:srgbClr val="FF0000"/>
                  </a:solidFill>
                  <a:latin typeface="ＭＳ Ｐゴシック" panose="020B0600070205080204" pitchFamily="50" charset="-128"/>
                </a:endParaRP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800">
                    <a:solidFill>
                      <a:srgbClr val="FF0000"/>
                    </a:solidFill>
                    <a:latin typeface="ＭＳ Ｐゴシック" panose="020B0600070205080204" pitchFamily="50" charset="-128"/>
                  </a:rPr>
                  <a:t>警戒</a:t>
                </a:r>
              </a:p>
            </p:txBody>
          </p:sp>
          <p:sp>
            <p:nvSpPr>
              <p:cNvPr id="14518" name="テキスト ボックス 62"/>
              <p:cNvSpPr txBox="1">
                <a:spLocks noChangeArrowheads="1"/>
              </p:cNvSpPr>
              <p:nvPr/>
            </p:nvSpPr>
            <p:spPr bwMode="auto">
              <a:xfrm>
                <a:off x="2237383" y="3789040"/>
                <a:ext cx="205184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800">
                    <a:solidFill>
                      <a:srgbClr val="FF0000"/>
                    </a:solidFill>
                    <a:latin typeface="ＭＳ Ｐゴシック" panose="020B0600070205080204" pitchFamily="50" charset="-128"/>
                  </a:rPr>
                  <a:t>第二</a:t>
                </a:r>
                <a:endParaRPr lang="en-US" altLang="ja-JP" sz="800">
                  <a:solidFill>
                    <a:srgbClr val="FF0000"/>
                  </a:solidFill>
                  <a:latin typeface="ＭＳ Ｐゴシック" panose="020B0600070205080204" pitchFamily="50" charset="-128"/>
                </a:endParaRP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800">
                    <a:solidFill>
                      <a:srgbClr val="FF0000"/>
                    </a:solidFill>
                    <a:latin typeface="ＭＳ Ｐゴシック" panose="020B0600070205080204" pitchFamily="50" charset="-128"/>
                  </a:rPr>
                  <a:t>警戒</a:t>
                </a:r>
              </a:p>
            </p:txBody>
          </p:sp>
          <p:sp>
            <p:nvSpPr>
              <p:cNvPr id="14519" name="テキスト ボックス 59"/>
              <p:cNvSpPr txBox="1">
                <a:spLocks noChangeArrowheads="1"/>
              </p:cNvSpPr>
              <p:nvPr/>
            </p:nvSpPr>
            <p:spPr bwMode="auto">
              <a:xfrm>
                <a:off x="1933575" y="3719202"/>
                <a:ext cx="230859" cy="5540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強風域</a:t>
                </a:r>
                <a:endParaRPr lang="en-US" altLang="ja-JP" sz="600" dirty="0">
                  <a:latin typeface="ＭＳ Ｐゴシック" panose="020B0600070205080204" pitchFamily="50" charset="-128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が港湾</a:t>
                </a:r>
                <a:endParaRPr lang="en-US" altLang="ja-JP" sz="600" dirty="0">
                  <a:latin typeface="ＭＳ Ｐゴシック" panose="020B0600070205080204" pitchFamily="50" charset="-128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 err="1">
                    <a:latin typeface="ＭＳ Ｐゴシック" panose="020B0600070205080204" pitchFamily="50" charset="-128"/>
                  </a:rPr>
                  <a:t>にかか</a:t>
                </a:r>
                <a:endParaRPr lang="en-US" altLang="ja-JP" sz="600" dirty="0">
                  <a:latin typeface="ＭＳ Ｐゴシック" panose="020B0600070205080204" pitchFamily="50" charset="-128"/>
                </a:endParaRPr>
              </a:p>
              <a:p>
                <a:pPr>
                  <a:spcBef>
                    <a:spcPct val="0"/>
                  </a:spcBef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る</a:t>
                </a:r>
                <a:r>
                  <a:rPr lang="en-US" altLang="ja-JP" sz="600" dirty="0">
                    <a:latin typeface="ＭＳ Ｐゴシック" panose="020B0600070205080204" pitchFamily="50" charset="-128"/>
                  </a:rPr>
                  <a:t>9</a:t>
                </a:r>
                <a:r>
                  <a:rPr lang="ja-JP" altLang="en-US" sz="600" dirty="0">
                    <a:latin typeface="ＭＳ Ｐゴシック" panose="020B0600070205080204" pitchFamily="50" charset="-128"/>
                  </a:rPr>
                  <a:t>～</a:t>
                </a:r>
                <a:r>
                  <a:rPr lang="en-US" altLang="ja-JP" sz="600" dirty="0">
                    <a:latin typeface="ＭＳ Ｐゴシック" panose="020B0600070205080204" pitchFamily="50" charset="-128"/>
                  </a:rPr>
                  <a:t>5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時間前</a:t>
                </a:r>
                <a:endParaRPr lang="en-US" altLang="ja-JP" sz="600" dirty="0">
                  <a:latin typeface="ＭＳ Ｐゴシック" panose="020B0600070205080204" pitchFamily="50" charset="-128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に発出</a:t>
                </a:r>
              </a:p>
            </p:txBody>
          </p:sp>
          <p:sp>
            <p:nvSpPr>
              <p:cNvPr id="14520" name="テキスト ボックス 59"/>
              <p:cNvSpPr txBox="1">
                <a:spLocks noChangeArrowheads="1"/>
              </p:cNvSpPr>
              <p:nvPr/>
            </p:nvSpPr>
            <p:spPr bwMode="auto">
              <a:xfrm>
                <a:off x="2229620" y="4083422"/>
                <a:ext cx="230859" cy="5540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強風域</a:t>
                </a:r>
                <a:endParaRPr lang="en-US" altLang="ja-JP" sz="600" dirty="0">
                  <a:latin typeface="ＭＳ Ｐゴシック" panose="020B0600070205080204" pitchFamily="50" charset="-128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が港湾</a:t>
                </a:r>
                <a:endParaRPr lang="en-US" altLang="ja-JP" sz="600" dirty="0">
                  <a:latin typeface="ＭＳ Ｐゴシック" panose="020B0600070205080204" pitchFamily="50" charset="-128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にかか</a:t>
                </a:r>
                <a:endParaRPr lang="en-US" altLang="ja-JP" sz="600" dirty="0">
                  <a:latin typeface="ＭＳ Ｐゴシック" panose="020B0600070205080204" pitchFamily="50" charset="-128"/>
                </a:endParaRPr>
              </a:p>
              <a:p>
                <a:pPr>
                  <a:spcBef>
                    <a:spcPct val="0"/>
                  </a:spcBef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る</a:t>
                </a:r>
                <a:r>
                  <a:rPr lang="en-US" altLang="ja-JP" sz="600" dirty="0">
                    <a:latin typeface="ＭＳ Ｐゴシック" panose="020B0600070205080204" pitchFamily="50" charset="-128"/>
                  </a:rPr>
                  <a:t>6</a:t>
                </a:r>
                <a:r>
                  <a:rPr lang="ja-JP" altLang="en-US" sz="600" dirty="0">
                    <a:latin typeface="ＭＳ Ｐゴシック" panose="020B0600070205080204" pitchFamily="50" charset="-128"/>
                  </a:rPr>
                  <a:t>～</a:t>
                </a:r>
                <a:r>
                  <a:rPr lang="en-US" altLang="ja-JP" sz="600" dirty="0">
                    <a:latin typeface="ＭＳ Ｐゴシック" panose="020B0600070205080204" pitchFamily="50" charset="-128"/>
                  </a:rPr>
                  <a:t>2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時間前</a:t>
                </a:r>
                <a:endParaRPr lang="en-US" altLang="ja-JP" sz="600" dirty="0">
                  <a:latin typeface="ＭＳ Ｐゴシック" panose="020B0600070205080204" pitchFamily="50" charset="-128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に発出</a:t>
                </a:r>
              </a:p>
            </p:txBody>
          </p:sp>
        </p:grpSp>
        <p:sp>
          <p:nvSpPr>
            <p:cNvPr id="57" name="正方形/長方形 56"/>
            <p:cNvSpPr/>
            <p:nvPr/>
          </p:nvSpPr>
          <p:spPr bwMode="auto">
            <a:xfrm>
              <a:off x="10455277" y="2476501"/>
              <a:ext cx="158788" cy="4211637"/>
            </a:xfrm>
            <a:prstGeom prst="rect">
              <a:avLst/>
            </a:prstGeom>
            <a:solidFill>
              <a:srgbClr val="68CE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anchor="ctr" anchorCtr="1"/>
            <a:lstStyle/>
            <a:p>
              <a:pPr algn="ctr">
                <a:defRPr/>
              </a:pPr>
              <a:r>
                <a:rPr lang="zh-TW" altLang="en-US" sz="1000" dirty="0">
                  <a:solidFill>
                    <a:srgbClr val="000000"/>
                  </a:solidFill>
                </a:rPr>
                <a:t>台風進路予報</a:t>
              </a:r>
              <a:r>
                <a:rPr lang="ja-JP" altLang="en-US" sz="1000" dirty="0">
                  <a:solidFill>
                    <a:srgbClr val="000000"/>
                  </a:solidFill>
                </a:rPr>
                <a:t>　・　台風に関する気象情報（随時発表）</a:t>
              </a:r>
            </a:p>
          </p:txBody>
        </p:sp>
        <p:sp>
          <p:nvSpPr>
            <p:cNvPr id="58" name="正方形/長方形 57"/>
            <p:cNvSpPr/>
            <p:nvPr/>
          </p:nvSpPr>
          <p:spPr bwMode="auto">
            <a:xfrm>
              <a:off x="10918938" y="3355976"/>
              <a:ext cx="161964" cy="1116013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anchor="ctr" anchorCtr="1"/>
            <a:lstStyle/>
            <a:p>
              <a:pPr algn="ctr">
                <a:defRPr/>
              </a:pPr>
              <a:r>
                <a:rPr lang="ja-JP" altLang="en-US" sz="1000" dirty="0">
                  <a:solidFill>
                    <a:srgbClr val="FF0000"/>
                  </a:solidFill>
                </a:rPr>
                <a:t>強風注意報</a:t>
              </a:r>
            </a:p>
          </p:txBody>
        </p:sp>
        <p:sp>
          <p:nvSpPr>
            <p:cNvPr id="59" name="正方形/長方形 58"/>
            <p:cNvSpPr/>
            <p:nvPr/>
          </p:nvSpPr>
          <p:spPr bwMode="auto">
            <a:xfrm>
              <a:off x="10899884" y="4419601"/>
              <a:ext cx="93684" cy="2268537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60" name="正方形/長方形 59"/>
            <p:cNvSpPr/>
            <p:nvPr/>
          </p:nvSpPr>
          <p:spPr bwMode="auto">
            <a:xfrm>
              <a:off x="10993568" y="4419601"/>
              <a:ext cx="95273" cy="2268537"/>
            </a:xfrm>
            <a:prstGeom prst="rect">
              <a:avLst/>
            </a:prstGeom>
            <a:solidFill>
              <a:srgbClr val="CC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14506" name="テキスト ボックス 46"/>
            <p:cNvSpPr txBox="1">
              <a:spLocks noChangeArrowheads="1"/>
            </p:cNvSpPr>
            <p:nvPr/>
          </p:nvSpPr>
          <p:spPr bwMode="auto">
            <a:xfrm>
              <a:off x="10925137" y="4681688"/>
              <a:ext cx="153907" cy="1532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lIns="0" tIns="0" rIns="0" bIns="0" anchor="ctr" anchorCtr="1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ja-JP" altLang="en-US" sz="1000">
                  <a:solidFill>
                    <a:srgbClr val="C00000"/>
                  </a:solidFill>
                  <a:latin typeface="ＭＳ Ｐゴシック" panose="020B0600070205080204" pitchFamily="50" charset="-128"/>
                </a:rPr>
                <a:t>暴風警報</a:t>
              </a:r>
              <a:r>
                <a:rPr lang="ja-JP" altLang="en-US" sz="1000">
                  <a:latin typeface="ＭＳ Ｐゴシック" panose="020B0600070205080204" pitchFamily="50" charset="-128"/>
                </a:rPr>
                <a:t>又は</a:t>
              </a:r>
              <a:r>
                <a:rPr lang="ja-JP" altLang="en-US" sz="1000">
                  <a:solidFill>
                    <a:srgbClr val="FFFF00"/>
                  </a:solidFill>
                  <a:latin typeface="ＭＳ Ｐゴシック" panose="020B0600070205080204" pitchFamily="50" charset="-128"/>
                </a:rPr>
                <a:t>暴風特別警報</a:t>
              </a:r>
            </a:p>
          </p:txBody>
        </p:sp>
        <p:sp>
          <p:nvSpPr>
            <p:cNvPr id="62" name="正方形/長方形 61"/>
            <p:cNvSpPr/>
            <p:nvPr/>
          </p:nvSpPr>
          <p:spPr bwMode="auto">
            <a:xfrm>
              <a:off x="11157121" y="3725864"/>
              <a:ext cx="161964" cy="1079500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anchor="ctr" anchorCtr="1"/>
            <a:lstStyle/>
            <a:p>
              <a:pPr algn="ctr">
                <a:defRPr/>
              </a:pPr>
              <a:r>
                <a:rPr lang="ja-JP" altLang="en-US" sz="1000" dirty="0">
                  <a:solidFill>
                    <a:srgbClr val="FF0000"/>
                  </a:solidFill>
                </a:rPr>
                <a:t>高潮注意報</a:t>
              </a:r>
            </a:p>
          </p:txBody>
        </p:sp>
        <p:sp>
          <p:nvSpPr>
            <p:cNvPr id="63" name="正方形/長方形 62"/>
            <p:cNvSpPr/>
            <p:nvPr/>
          </p:nvSpPr>
          <p:spPr bwMode="auto">
            <a:xfrm>
              <a:off x="11144417" y="4779963"/>
              <a:ext cx="106388" cy="1908175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64" name="正方形/長方形 63"/>
            <p:cNvSpPr/>
            <p:nvPr/>
          </p:nvSpPr>
          <p:spPr bwMode="auto">
            <a:xfrm>
              <a:off x="11236515" y="4779963"/>
              <a:ext cx="106388" cy="1908175"/>
            </a:xfrm>
            <a:prstGeom prst="rect">
              <a:avLst/>
            </a:prstGeom>
            <a:solidFill>
              <a:srgbClr val="CC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14510" name="テキスト ボックス 54"/>
            <p:cNvSpPr txBox="1">
              <a:spLocks noChangeArrowheads="1"/>
            </p:cNvSpPr>
            <p:nvPr/>
          </p:nvSpPr>
          <p:spPr bwMode="auto">
            <a:xfrm>
              <a:off x="11166940" y="4956124"/>
              <a:ext cx="153907" cy="1532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lIns="0" tIns="0" rIns="0" bIns="0" anchor="ctr" anchorCtr="1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ja-JP" altLang="en-US" sz="1000">
                  <a:solidFill>
                    <a:srgbClr val="C00000"/>
                  </a:solidFill>
                  <a:latin typeface="ＭＳ Ｐゴシック" panose="020B0600070205080204" pitchFamily="50" charset="-128"/>
                </a:rPr>
                <a:t>高潮警報</a:t>
              </a:r>
              <a:r>
                <a:rPr lang="ja-JP" altLang="en-US" sz="1000">
                  <a:latin typeface="ＭＳ Ｐゴシック" panose="020B0600070205080204" pitchFamily="50" charset="-128"/>
                </a:rPr>
                <a:t>又は</a:t>
              </a:r>
              <a:r>
                <a:rPr lang="ja-JP" altLang="en-US" sz="1000">
                  <a:solidFill>
                    <a:srgbClr val="FFFF00"/>
                  </a:solidFill>
                  <a:latin typeface="ＭＳ Ｐゴシック" panose="020B0600070205080204" pitchFamily="50" charset="-128"/>
                </a:rPr>
                <a:t>高潮特別警報</a:t>
              </a:r>
            </a:p>
          </p:txBody>
        </p:sp>
        <p:sp>
          <p:nvSpPr>
            <p:cNvPr id="66" name="正方形/長方形 65"/>
            <p:cNvSpPr/>
            <p:nvPr/>
          </p:nvSpPr>
          <p:spPr bwMode="auto">
            <a:xfrm>
              <a:off x="10664877" y="2952885"/>
              <a:ext cx="161964" cy="1080000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anchor="ctr" anchorCtr="1"/>
            <a:lstStyle/>
            <a:p>
              <a:pPr algn="ctr">
                <a:defRPr/>
              </a:pPr>
              <a:r>
                <a:rPr lang="ja-JP" altLang="en-US" sz="1000" dirty="0">
                  <a:solidFill>
                    <a:srgbClr val="FF0000"/>
                  </a:solidFill>
                </a:rPr>
                <a:t>波浪注意報</a:t>
              </a:r>
            </a:p>
          </p:txBody>
        </p:sp>
        <p:sp>
          <p:nvSpPr>
            <p:cNvPr id="68" name="正方形/長方形 67"/>
            <p:cNvSpPr/>
            <p:nvPr/>
          </p:nvSpPr>
          <p:spPr bwMode="auto">
            <a:xfrm>
              <a:off x="10660113" y="4060826"/>
              <a:ext cx="106389" cy="2627312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70" name="正方形/長方形 69"/>
            <p:cNvSpPr/>
            <p:nvPr/>
          </p:nvSpPr>
          <p:spPr bwMode="auto">
            <a:xfrm>
              <a:off x="10753799" y="4060826"/>
              <a:ext cx="93684" cy="2627312"/>
            </a:xfrm>
            <a:prstGeom prst="rect">
              <a:avLst/>
            </a:prstGeom>
            <a:solidFill>
              <a:srgbClr val="CC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14514" name="テキスト ボックス 61"/>
            <p:cNvSpPr txBox="1">
              <a:spLocks noChangeArrowheads="1"/>
            </p:cNvSpPr>
            <p:nvPr/>
          </p:nvSpPr>
          <p:spPr bwMode="auto">
            <a:xfrm>
              <a:off x="10681525" y="4537360"/>
              <a:ext cx="153907" cy="1532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lIns="0" tIns="0" rIns="0" bIns="0" anchor="ctr" anchorCtr="1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ja-JP" altLang="en-US" sz="1000">
                  <a:solidFill>
                    <a:srgbClr val="C00000"/>
                  </a:solidFill>
                  <a:latin typeface="ＭＳ Ｐゴシック" panose="020B0600070205080204" pitchFamily="50" charset="-128"/>
                </a:rPr>
                <a:t>波浪警報</a:t>
              </a:r>
              <a:r>
                <a:rPr lang="ja-JP" altLang="en-US" sz="1000">
                  <a:latin typeface="ＭＳ Ｐゴシック" panose="020B0600070205080204" pitchFamily="50" charset="-128"/>
                </a:rPr>
                <a:t>又は</a:t>
              </a:r>
              <a:r>
                <a:rPr lang="ja-JP" altLang="en-US" sz="1000">
                  <a:solidFill>
                    <a:srgbClr val="FFFF00"/>
                  </a:solidFill>
                  <a:latin typeface="ＭＳ Ｐゴシック" panose="020B0600070205080204" pitchFamily="50" charset="-128"/>
                </a:rPr>
                <a:t>波浪特別警報</a:t>
              </a:r>
            </a:p>
          </p:txBody>
        </p:sp>
      </p:grpSp>
      <p:sp>
        <p:nvSpPr>
          <p:cNvPr id="54" name="星 5 53"/>
          <p:cNvSpPr>
            <a:spLocks noChangeAspect="1"/>
          </p:cNvSpPr>
          <p:nvPr/>
        </p:nvSpPr>
        <p:spPr>
          <a:xfrm>
            <a:off x="1457105" y="3324055"/>
            <a:ext cx="119633" cy="119633"/>
          </a:xfrm>
          <a:prstGeom prst="star5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6" name="星 5 55"/>
          <p:cNvSpPr>
            <a:spLocks noChangeAspect="1"/>
          </p:cNvSpPr>
          <p:nvPr/>
        </p:nvSpPr>
        <p:spPr>
          <a:xfrm>
            <a:off x="1701218" y="3690191"/>
            <a:ext cx="119633" cy="119633"/>
          </a:xfrm>
          <a:prstGeom prst="star5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5" name="星 5 64"/>
          <p:cNvSpPr>
            <a:spLocks noChangeAspect="1"/>
          </p:cNvSpPr>
          <p:nvPr/>
        </p:nvSpPr>
        <p:spPr>
          <a:xfrm>
            <a:off x="1445980" y="4399364"/>
            <a:ext cx="119633" cy="119633"/>
          </a:xfrm>
          <a:prstGeom prst="star5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499" name="テキスト ボックス 93"/>
          <p:cNvSpPr txBox="1">
            <a:spLocks noChangeArrowheads="1"/>
          </p:cNvSpPr>
          <p:nvPr/>
        </p:nvSpPr>
        <p:spPr bwMode="auto">
          <a:xfrm>
            <a:off x="4105275" y="4743279"/>
            <a:ext cx="2681288" cy="220663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 lIns="72000" tIns="18000" rIns="72000" bIns="1800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200" dirty="0">
                <a:solidFill>
                  <a:srgbClr val="00B050"/>
                </a:solidFill>
                <a:latin typeface="ＭＳ Ｐゴシック" panose="020B0600070205080204" pitchFamily="50" charset="-128"/>
              </a:rPr>
              <a:t>暴風が吹き始める前に防災行動を完了</a:t>
            </a:r>
          </a:p>
        </p:txBody>
      </p:sp>
      <p:sp>
        <p:nvSpPr>
          <p:cNvPr id="14359" name="テキスト ボックス 92"/>
          <p:cNvSpPr txBox="1">
            <a:spLocks noChangeArrowheads="1"/>
          </p:cNvSpPr>
          <p:nvPr/>
        </p:nvSpPr>
        <p:spPr bwMode="auto">
          <a:xfrm>
            <a:off x="3219450" y="4065417"/>
            <a:ext cx="73501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水門・陸閘等の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操作依頼　</a:t>
            </a:r>
            <a:r>
              <a:rPr lang="en-US" altLang="ja-JP" sz="700" dirty="0" smtClean="0">
                <a:latin typeface="ＭＳ Ｐゴシック" panose="020B0600070205080204" pitchFamily="50" charset="-128"/>
              </a:rPr>
              <a:t>※5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（受託箇所）②④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防潮扉・止水板の閉鎖②④</a:t>
            </a:r>
          </a:p>
        </p:txBody>
      </p:sp>
      <p:sp>
        <p:nvSpPr>
          <p:cNvPr id="14354" name="テキスト ボックス 113"/>
          <p:cNvSpPr txBox="1">
            <a:spLocks noChangeArrowheads="1"/>
          </p:cNvSpPr>
          <p:nvPr/>
        </p:nvSpPr>
        <p:spPr bwMode="auto">
          <a:xfrm>
            <a:off x="2490788" y="4881521"/>
            <a:ext cx="725487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社員の安全確保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①②③</a:t>
            </a:r>
          </a:p>
        </p:txBody>
      </p:sp>
      <p:sp>
        <p:nvSpPr>
          <p:cNvPr id="71" name="四角形吹き出し 2"/>
          <p:cNvSpPr>
            <a:spLocks noChangeArrowheads="1"/>
          </p:cNvSpPr>
          <p:nvPr/>
        </p:nvSpPr>
        <p:spPr bwMode="auto">
          <a:xfrm>
            <a:off x="5126038" y="5124795"/>
            <a:ext cx="3111500" cy="215900"/>
          </a:xfrm>
          <a:prstGeom prst="wedgeRectCallout">
            <a:avLst>
              <a:gd name="adj1" fmla="val 18505"/>
              <a:gd name="adj2" fmla="val -129764"/>
            </a:avLst>
          </a:prstGeom>
          <a:solidFill>
            <a:schemeClr val="bg1"/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800" dirty="0">
                <a:latin typeface="ＭＳ Ｐゴシック" panose="020B0600070205080204" pitchFamily="50" charset="-128"/>
              </a:rPr>
              <a:t>　　各社の防災計画や避難計画に基づき、全ての防災行動を完了。</a:t>
            </a:r>
            <a:endParaRPr lang="ja-JP" altLang="en-US" sz="1400" dirty="0">
              <a:latin typeface="ＭＳ Ｐゴシック" panose="020B0600070205080204" pitchFamily="50" charset="-128"/>
            </a:endParaRPr>
          </a:p>
        </p:txBody>
      </p:sp>
      <p:sp>
        <p:nvSpPr>
          <p:cNvPr id="69" name="テキスト ボックス 32"/>
          <p:cNvSpPr txBox="1">
            <a:spLocks noChangeArrowheads="1"/>
          </p:cNvSpPr>
          <p:nvPr/>
        </p:nvSpPr>
        <p:spPr bwMode="auto">
          <a:xfrm>
            <a:off x="2522150" y="4097430"/>
            <a:ext cx="615950" cy="538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社員・作業員等への避難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指示 ①②③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社員の安全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　確認 ①②③</a:t>
            </a:r>
          </a:p>
        </p:txBody>
      </p:sp>
      <p:sp>
        <p:nvSpPr>
          <p:cNvPr id="75" name="テキスト ボックス 74"/>
          <p:cNvSpPr txBox="1"/>
          <p:nvPr/>
        </p:nvSpPr>
        <p:spPr>
          <a:xfrm>
            <a:off x="8186738" y="52591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【</a:t>
            </a:r>
            <a:r>
              <a:rPr kumimoji="1" lang="ja-JP" altLang="en-US" dirty="0"/>
              <a:t>様式</a:t>
            </a:r>
            <a:r>
              <a:rPr kumimoji="1" lang="en-US" altLang="ja-JP" dirty="0"/>
              <a:t>】</a:t>
            </a:r>
            <a:endParaRPr kumimoji="1" lang="ja-JP" altLang="en-US" dirty="0"/>
          </a:p>
        </p:txBody>
      </p:sp>
      <p:sp>
        <p:nvSpPr>
          <p:cNvPr id="82" name="テキスト ボックス 81"/>
          <p:cNvSpPr txBox="1"/>
          <p:nvPr/>
        </p:nvSpPr>
        <p:spPr>
          <a:xfrm>
            <a:off x="1255285" y="824647"/>
            <a:ext cx="4313523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ja-JP" sz="900" dirty="0"/>
              <a:t>※</a:t>
            </a:r>
            <a:r>
              <a:rPr lang="en-US" altLang="ja-JP" sz="900" dirty="0" smtClean="0"/>
              <a:t>1</a:t>
            </a:r>
            <a:r>
              <a:rPr lang="ja-JP" altLang="en-US" sz="900" dirty="0" err="1" smtClean="0"/>
              <a:t>、</a:t>
            </a:r>
            <a:r>
              <a:rPr lang="en-US" altLang="ja-JP" sz="900" dirty="0" smtClean="0"/>
              <a:t>2</a:t>
            </a:r>
            <a:endParaRPr kumimoji="1" lang="ja-JP" altLang="en-US" sz="900" dirty="0"/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635A715B-6BA3-4717-BEC8-2C5882E94EA9}"/>
              </a:ext>
            </a:extLst>
          </p:cNvPr>
          <p:cNvSpPr txBox="1"/>
          <p:nvPr/>
        </p:nvSpPr>
        <p:spPr>
          <a:xfrm>
            <a:off x="8050628" y="5122061"/>
            <a:ext cx="22055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ja-JP" sz="900" dirty="0" smtClean="0"/>
              <a:t>※4</a:t>
            </a:r>
            <a:endParaRPr kumimoji="1" lang="ja-JP" altLang="en-US" sz="900" dirty="0"/>
          </a:p>
        </p:txBody>
      </p:sp>
      <p:sp>
        <p:nvSpPr>
          <p:cNvPr id="83" name="テキスト ボックス 82"/>
          <p:cNvSpPr txBox="1"/>
          <p:nvPr/>
        </p:nvSpPr>
        <p:spPr>
          <a:xfrm>
            <a:off x="1760316" y="1954606"/>
            <a:ext cx="431352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ja-JP" sz="900" dirty="0"/>
              <a:t>※</a:t>
            </a:r>
            <a:r>
              <a:rPr lang="en-US" altLang="ja-JP" sz="900" dirty="0" smtClean="0"/>
              <a:t>1</a:t>
            </a:r>
          </a:p>
          <a:p>
            <a:endParaRPr kumimoji="1" lang="ja-JP" altLang="en-US" sz="900" dirty="0"/>
          </a:p>
        </p:txBody>
      </p:sp>
      <p:sp>
        <p:nvSpPr>
          <p:cNvPr id="61" name="テキスト ボックス 60"/>
          <p:cNvSpPr txBox="1"/>
          <p:nvPr/>
        </p:nvSpPr>
        <p:spPr>
          <a:xfrm>
            <a:off x="3957496" y="154582"/>
            <a:ext cx="5210538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altLang="ja-JP" sz="800" dirty="0"/>
              <a:t>※1:</a:t>
            </a:r>
            <a:r>
              <a:rPr lang="ja-JP" altLang="en-US" sz="800" dirty="0" smtClean="0">
                <a:latin typeface="ＭＳ Ｐゴシック" panose="020B0600070205080204" pitchFamily="50" charset="-128"/>
              </a:rPr>
              <a:t>丸囲み</a:t>
            </a:r>
            <a:r>
              <a:rPr lang="ja-JP" altLang="en-US" sz="800" dirty="0">
                <a:latin typeface="ＭＳ Ｐゴシック" panose="020B0600070205080204" pitchFamily="50" charset="-128"/>
              </a:rPr>
              <a:t>の番号は</a:t>
            </a:r>
            <a:r>
              <a:rPr lang="ja-JP" altLang="en-US" sz="800" dirty="0" smtClean="0">
                <a:latin typeface="ＭＳ Ｐゴシック" panose="020B0600070205080204" pitchFamily="50" charset="-128"/>
              </a:rPr>
              <a:t>「中部港湾における</a:t>
            </a:r>
            <a:r>
              <a:rPr lang="ja-JP" altLang="en-US" sz="800" dirty="0">
                <a:latin typeface="ＭＳ Ｐゴシック" panose="020B0600070205080204" pitchFamily="50" charset="-128"/>
              </a:rPr>
              <a:t>リスクの棚卸し（主体別）」に記載されたリスクの番号を示す。　</a:t>
            </a:r>
            <a:endParaRPr lang="en-US" altLang="ja-JP" sz="800" dirty="0">
              <a:latin typeface="ＭＳ Ｐゴシック" panose="020B0600070205080204" pitchFamily="50" charset="-128"/>
            </a:endParaRPr>
          </a:p>
          <a:p>
            <a:pPr>
              <a:spcBef>
                <a:spcPct val="0"/>
              </a:spcBef>
            </a:pPr>
            <a:r>
              <a:rPr lang="ja-JP" altLang="en-US" sz="800" dirty="0" smtClean="0">
                <a:latin typeface="ＭＳ Ｐゴシック" panose="020B0600070205080204" pitchFamily="50" charset="-128"/>
              </a:rPr>
              <a:t>　表中</a:t>
            </a:r>
            <a:r>
              <a:rPr lang="ja-JP" altLang="en-US" sz="800" dirty="0">
                <a:latin typeface="ＭＳ Ｐゴシック" panose="020B0600070205080204" pitchFamily="50" charset="-128"/>
              </a:rPr>
              <a:t>の「●印」は各主体で定める数値を示す</a:t>
            </a:r>
            <a:r>
              <a:rPr lang="ja-JP" altLang="en-US" sz="800" dirty="0" smtClean="0">
                <a:latin typeface="ＭＳ Ｐゴシック" panose="020B0600070205080204" pitchFamily="50" charset="-128"/>
              </a:rPr>
              <a:t>。</a:t>
            </a:r>
            <a:endParaRPr lang="en-US" altLang="ja-JP" sz="800" dirty="0" smtClean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800" dirty="0" smtClean="0"/>
              <a:t>※2:</a:t>
            </a:r>
            <a:r>
              <a:rPr lang="ja-JP" altLang="en-US" sz="800" dirty="0" smtClean="0"/>
              <a:t>下線ありは段階的な防災行動計画に反映済</a:t>
            </a:r>
            <a:endParaRPr lang="en-US" altLang="ja-JP" sz="800" dirty="0" smtClean="0"/>
          </a:p>
          <a:p>
            <a:r>
              <a:rPr kumimoji="1" lang="en-US" altLang="ja-JP" sz="800" dirty="0" smtClean="0"/>
              <a:t>※3.</a:t>
            </a:r>
            <a:r>
              <a:rPr kumimoji="1" lang="ja-JP" altLang="en-US" sz="800" dirty="0" smtClean="0"/>
              <a:t>港長または海上保安部が各港へ警戒体制を発出する際の対応</a:t>
            </a:r>
            <a:endParaRPr kumimoji="1" lang="en-US" altLang="ja-JP" sz="800" dirty="0" smtClean="0"/>
          </a:p>
          <a:p>
            <a:pPr marL="177800" indent="-177800"/>
            <a:r>
              <a:rPr kumimoji="1" lang="en-US" altLang="ja-JP" sz="800" dirty="0" smtClean="0"/>
              <a:t>※4:</a:t>
            </a:r>
            <a:r>
              <a:rPr kumimoji="1" lang="ja-JP" altLang="en-US" sz="800" dirty="0"/>
              <a:t>各フェーズ</a:t>
            </a:r>
            <a:r>
              <a:rPr lang="ja-JP" altLang="en-US" sz="800" dirty="0"/>
              <a:t>、気象庁等の情報、港長または海上保安部が発出する各港への対応</a:t>
            </a:r>
            <a:r>
              <a:rPr lang="ja-JP" altLang="en-US" sz="800" dirty="0" smtClean="0"/>
              <a:t>等から総合的</a:t>
            </a:r>
            <a:r>
              <a:rPr lang="ja-JP" altLang="en-US" sz="800" dirty="0"/>
              <a:t>に判断し、段階毎に事前対応を行う。</a:t>
            </a:r>
            <a:r>
              <a:rPr kumimoji="1" lang="ja-JP" altLang="en-US" sz="800" dirty="0"/>
              <a:t>気象庁より「特別警報の可能性の言及があった場合」</a:t>
            </a:r>
            <a:r>
              <a:rPr lang="ja-JP" altLang="en-US" sz="800" dirty="0"/>
              <a:t>は</a:t>
            </a:r>
            <a:r>
              <a:rPr kumimoji="1" lang="ja-JP" altLang="en-US" sz="800" dirty="0"/>
              <a:t>早めの対応を行う必要がある</a:t>
            </a:r>
            <a:r>
              <a:rPr kumimoji="1" lang="ja-JP" altLang="en-US" sz="800" dirty="0" smtClean="0"/>
              <a:t>。</a:t>
            </a:r>
            <a:endParaRPr kumimoji="1" lang="en-US" altLang="ja-JP" sz="800" dirty="0" smtClean="0"/>
          </a:p>
          <a:p>
            <a:pPr marL="87313" indent="-87313"/>
            <a:r>
              <a:rPr lang="en-US" altLang="ja-JP" sz="800" dirty="0" smtClean="0"/>
              <a:t>※5:</a:t>
            </a:r>
            <a:r>
              <a:rPr lang="ja-JP" altLang="en-US" sz="800" dirty="0" smtClean="0"/>
              <a:t>水門、陸閘等の閉鎖については</a:t>
            </a:r>
            <a:r>
              <a:rPr lang="ja-JP" altLang="en-US" sz="800" dirty="0" smtClean="0">
                <a:latin typeface="ＭＳ Ｐゴシック" panose="020B0600070205080204" pitchFamily="50" charset="-128"/>
              </a:rPr>
              <a:t>海岸管理者と企業の協定</a:t>
            </a:r>
            <a:r>
              <a:rPr lang="ja-JP" altLang="en-US" sz="800" dirty="0">
                <a:latin typeface="ＭＳ Ｐゴシック" panose="020B0600070205080204" pitchFamily="50" charset="-128"/>
              </a:rPr>
              <a:t>に基づく</a:t>
            </a:r>
            <a:endParaRPr lang="en-US" altLang="ja-JP" sz="800" dirty="0">
              <a:latin typeface="ＭＳ Ｐゴシック" panose="020B0600070205080204" pitchFamily="50" charset="-128"/>
            </a:endParaRPr>
          </a:p>
          <a:p>
            <a:pPr marL="87313" indent="-87313"/>
            <a:endParaRPr kumimoji="1" lang="ja-JP" altLang="en-US" sz="800" dirty="0"/>
          </a:p>
        </p:txBody>
      </p:sp>
      <p:sp>
        <p:nvSpPr>
          <p:cNvPr id="73" name="テキスト ボックス 115"/>
          <p:cNvSpPr txBox="1">
            <a:spLocks noChangeArrowheads="1"/>
          </p:cNvSpPr>
          <p:nvPr/>
        </p:nvSpPr>
        <p:spPr bwMode="auto">
          <a:xfrm>
            <a:off x="270281" y="6761822"/>
            <a:ext cx="8737194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ja-JP" altLang="en-US" sz="600" dirty="0">
                <a:latin typeface="ＭＳ Ｐゴシック" panose="020B0600070205080204" pitchFamily="50" charset="-128"/>
              </a:rPr>
              <a:t>港</a:t>
            </a:r>
            <a:r>
              <a:rPr lang="ja-JP" altLang="en-US" sz="600" dirty="0" smtClean="0">
                <a:latin typeface="ＭＳ Ｐゴシック" panose="020B0600070205080204" pitchFamily="50" charset="-128"/>
              </a:rPr>
              <a:t>長等の</a:t>
            </a:r>
            <a:r>
              <a:rPr lang="ja-JP" altLang="en-US" sz="600" dirty="0">
                <a:latin typeface="ＭＳ Ｐゴシック" panose="020B0600070205080204" pitchFamily="50" charset="-128"/>
              </a:rPr>
              <a:t>第一警戒体制の発出は三河港で</a:t>
            </a:r>
            <a:r>
              <a:rPr lang="en-US" altLang="ja-JP" sz="600" dirty="0">
                <a:latin typeface="ＭＳ Ｐゴシック" panose="020B0600070205080204" pitchFamily="50" charset="-128"/>
              </a:rPr>
              <a:t>9</a:t>
            </a:r>
            <a:r>
              <a:rPr lang="ja-JP" altLang="en-US" sz="600" dirty="0">
                <a:latin typeface="ＭＳ Ｐゴシック" panose="020B0600070205080204" pitchFamily="50" charset="-128"/>
              </a:rPr>
              <a:t>時間前、名古屋港、衣浦港、四日市港で</a:t>
            </a:r>
            <a:r>
              <a:rPr lang="en-US" altLang="ja-JP" sz="600" dirty="0">
                <a:latin typeface="ＭＳ Ｐゴシック" panose="020B0600070205080204" pitchFamily="50" charset="-128"/>
              </a:rPr>
              <a:t>6</a:t>
            </a:r>
            <a:r>
              <a:rPr lang="ja-JP" altLang="en-US" sz="600" dirty="0">
                <a:latin typeface="ＭＳ Ｐゴシック" panose="020B0600070205080204" pitchFamily="50" charset="-128"/>
              </a:rPr>
              <a:t>時間前、清水港、田子の浦港、御前崎港で</a:t>
            </a:r>
            <a:r>
              <a:rPr lang="en-US" altLang="ja-JP" sz="600" dirty="0">
                <a:latin typeface="ＭＳ Ｐゴシック" panose="020B0600070205080204" pitchFamily="50" charset="-128"/>
              </a:rPr>
              <a:t>5</a:t>
            </a:r>
            <a:r>
              <a:rPr lang="ja-JP" altLang="en-US" sz="600" dirty="0">
                <a:latin typeface="ＭＳ Ｐゴシック" panose="020B0600070205080204" pitchFamily="50" charset="-128"/>
              </a:rPr>
              <a:t>時間前</a:t>
            </a:r>
            <a:r>
              <a:rPr lang="ja-JP" altLang="en-US" sz="600" dirty="0" smtClean="0">
                <a:latin typeface="ＭＳ Ｐゴシック" panose="020B0600070205080204" pitchFamily="50" charset="-128"/>
              </a:rPr>
              <a:t>。第二</a:t>
            </a:r>
            <a:r>
              <a:rPr lang="ja-JP" altLang="en-US" sz="600" dirty="0">
                <a:latin typeface="ＭＳ Ｐゴシック" panose="020B0600070205080204" pitchFamily="50" charset="-128"/>
              </a:rPr>
              <a:t>警戒体制の発令は三河港で</a:t>
            </a:r>
            <a:r>
              <a:rPr lang="en-US" altLang="ja-JP" sz="600" dirty="0">
                <a:latin typeface="ＭＳ Ｐゴシック" panose="020B0600070205080204" pitchFamily="50" charset="-128"/>
              </a:rPr>
              <a:t>6</a:t>
            </a:r>
            <a:r>
              <a:rPr lang="ja-JP" altLang="en-US" sz="600" dirty="0">
                <a:latin typeface="ＭＳ Ｐゴシック" panose="020B0600070205080204" pitchFamily="50" charset="-128"/>
              </a:rPr>
              <a:t>時間前、名古屋港、衣浦港、四日市港で</a:t>
            </a:r>
            <a:r>
              <a:rPr lang="en-US" altLang="ja-JP" sz="600" dirty="0">
                <a:latin typeface="ＭＳ Ｐゴシック" panose="020B0600070205080204" pitchFamily="50" charset="-128"/>
              </a:rPr>
              <a:t>3</a:t>
            </a:r>
            <a:r>
              <a:rPr lang="ja-JP" altLang="en-US" sz="600" dirty="0">
                <a:latin typeface="ＭＳ Ｐゴシック" panose="020B0600070205080204" pitchFamily="50" charset="-128"/>
              </a:rPr>
              <a:t>時間前、清水港、田子の浦港、御前崎港で</a:t>
            </a:r>
            <a:r>
              <a:rPr lang="en-US" altLang="ja-JP" sz="600" dirty="0">
                <a:latin typeface="ＭＳ Ｐゴシック" panose="020B0600070205080204" pitchFamily="50" charset="-128"/>
              </a:rPr>
              <a:t>2</a:t>
            </a:r>
            <a:r>
              <a:rPr lang="ja-JP" altLang="en-US" sz="600" dirty="0">
                <a:latin typeface="ＭＳ Ｐゴシック" panose="020B0600070205080204" pitchFamily="50" charset="-128"/>
              </a:rPr>
              <a:t>時間前。</a:t>
            </a:r>
          </a:p>
        </p:txBody>
      </p:sp>
    </p:spTree>
    <p:extLst>
      <p:ext uri="{BB962C8B-B14F-4D97-AF65-F5344CB8AC3E}">
        <p14:creationId xmlns:p14="http://schemas.microsoft.com/office/powerpoint/2010/main" val="3946565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下矢印 98"/>
          <p:cNvSpPr/>
          <p:nvPr/>
        </p:nvSpPr>
        <p:spPr>
          <a:xfrm>
            <a:off x="759320" y="2565198"/>
            <a:ext cx="190252" cy="4191024"/>
          </a:xfrm>
          <a:prstGeom prst="downArrow">
            <a:avLst>
              <a:gd name="adj1" fmla="val 52660"/>
              <a:gd name="adj2" fmla="val 98248"/>
            </a:avLst>
          </a:prstGeom>
          <a:gradFill>
            <a:gsLst>
              <a:gs pos="100000">
                <a:srgbClr val="FF0000"/>
              </a:gs>
              <a:gs pos="100000">
                <a:schemeClr val="accent1">
                  <a:lumMod val="45000"/>
                  <a:lumOff val="55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100000">
                  <a:srgbClr val="FF0000"/>
                </a:gs>
                <a:gs pos="100000">
                  <a:schemeClr val="accent1">
                    <a:lumMod val="45000"/>
                    <a:lumOff val="55000"/>
                  </a:schemeClr>
                </a:gs>
                <a:gs pos="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graphicFrame>
        <p:nvGraphicFramePr>
          <p:cNvPr id="53" name="表 5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3799154"/>
              </p:ext>
            </p:extLst>
          </p:nvPr>
        </p:nvGraphicFramePr>
        <p:xfrm>
          <a:off x="144463" y="2160707"/>
          <a:ext cx="8866187" cy="460216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0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1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57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61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50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506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506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2506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2506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2506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2506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2506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2506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365785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/>
                        <a:t>フェーズ</a:t>
                      </a:r>
                    </a:p>
                  </a:txBody>
                  <a:tcPr marL="91452" marR="91452" marT="45714" marB="45714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900" dirty="0"/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/>
                        <a:t>気象庁の情報</a:t>
                      </a: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/>
                        <a:t>各港の対応</a:t>
                      </a:r>
                      <a:r>
                        <a:rPr kumimoji="1" lang="en-US" altLang="ja-JP" sz="800" dirty="0" smtClean="0"/>
                        <a:t>※3</a:t>
                      </a:r>
                      <a:endParaRPr kumimoji="1" lang="ja-JP" altLang="en-US" sz="800" dirty="0"/>
                    </a:p>
                  </a:txBody>
                  <a:tcPr marL="91452" marR="91452" marT="45714" marB="45714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/>
                        <a:t>人命の安全確保、情報伝達等</a:t>
                      </a: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/>
                        <a:t>物流機能の維持</a:t>
                      </a: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/>
                        <a:t>生産機能の維持</a:t>
                      </a:r>
                    </a:p>
                  </a:txBody>
                  <a:tcPr marL="91452" marR="91452" marT="45714" marB="45714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731">
                <a:tc rowSpan="2">
                  <a:txBody>
                    <a:bodyPr/>
                    <a:lstStyle/>
                    <a:p>
                      <a:pPr algn="l"/>
                      <a:r>
                        <a:rPr kumimoji="1" lang="ja-JP" altLang="en-US" sz="900" dirty="0"/>
                        <a:t>台風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最接近の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１～５日前</a:t>
                      </a:r>
                      <a:endParaRPr kumimoji="1" lang="en-US" altLang="ja-JP" sz="900" dirty="0"/>
                    </a:p>
                  </a:txBody>
                  <a:tcPr marL="36000" marR="36000" marT="36001" marB="36001" anchor="ctr"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Ⅰ</a:t>
                      </a: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700" b="1" dirty="0">
                          <a:solidFill>
                            <a:schemeClr val="bg1"/>
                          </a:solidFill>
                        </a:rPr>
                        <a:t>情報共有・提供</a:t>
                      </a:r>
                      <a:endParaRPr lang="en-US" altLang="ja-JP" sz="700" b="1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700" b="1" dirty="0">
                          <a:solidFill>
                            <a:schemeClr val="bg1"/>
                          </a:solidFill>
                        </a:rPr>
                        <a:t>施設管理の指示</a:t>
                      </a:r>
                      <a:endParaRPr lang="en-US" altLang="ja-JP" sz="700" b="1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700" b="1" dirty="0">
                          <a:solidFill>
                            <a:schemeClr val="bg1"/>
                          </a:solidFill>
                        </a:rPr>
                        <a:t>その他</a:t>
                      </a:r>
                      <a:endParaRPr lang="en-US" altLang="ja-JP" sz="700" b="1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700" b="1" dirty="0">
                          <a:solidFill>
                            <a:schemeClr val="bg1"/>
                          </a:solidFill>
                        </a:rPr>
                        <a:t>〇移動・退避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700" b="1" dirty="0">
                          <a:solidFill>
                            <a:schemeClr val="bg1"/>
                          </a:solidFill>
                        </a:rPr>
                        <a:t>〇固定作業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700" b="1" dirty="0">
                          <a:solidFill>
                            <a:schemeClr val="bg1"/>
                          </a:solidFill>
                        </a:rPr>
                        <a:t>〇動かない資産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700" b="1" dirty="0">
                          <a:solidFill>
                            <a:schemeClr val="bg1"/>
                          </a:solidFill>
                        </a:rPr>
                        <a:t>〇移動・退避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700" b="1" dirty="0">
                          <a:solidFill>
                            <a:schemeClr val="bg1"/>
                          </a:solidFill>
                        </a:rPr>
                        <a:t>〇固定作業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700" b="1" dirty="0">
                          <a:solidFill>
                            <a:schemeClr val="bg1"/>
                          </a:solidFill>
                        </a:rPr>
                        <a:t>〇動かない資産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3266">
                <a:tc vMerge="1">
                  <a:txBody>
                    <a:bodyPr/>
                    <a:lstStyle/>
                    <a:p>
                      <a:pPr algn="l"/>
                      <a:endParaRPr kumimoji="1" lang="en-US" altLang="ja-JP" sz="900" dirty="0"/>
                    </a:p>
                  </a:txBody>
                  <a:tcPr marL="36000" marR="36000" marT="36002" marB="36002" anchor="ctr"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kumimoji="1" lang="en-US" altLang="ja-JP" sz="900" dirty="0"/>
                    </a:p>
                  </a:txBody>
                  <a:tcPr marL="91452" marR="91452" marT="45716" marB="45716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6" marB="457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6" marB="45716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9">
                <a:tc rowSpan="2">
                  <a:txBody>
                    <a:bodyPr/>
                    <a:lstStyle/>
                    <a:p>
                      <a:pPr algn="l"/>
                      <a:r>
                        <a:rPr kumimoji="1" lang="ja-JP" altLang="en-US" sz="900" dirty="0"/>
                        <a:t>台風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最接近の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１日前</a:t>
                      </a:r>
                      <a:endParaRPr kumimoji="1" lang="en-US" altLang="ja-JP" sz="900" dirty="0"/>
                    </a:p>
                  </a:txBody>
                  <a:tcPr marL="36000" marR="36000" marT="36001" marB="36001" anchor="ctr"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Ⅱ</a:t>
                      </a: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1800" dirty="0"/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634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Ⅲ</a:t>
                      </a: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kumimoji="1" lang="ja-JP" altLang="en-US" sz="900" dirty="0"/>
                        <a:t>　</a:t>
                      </a: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ja-JP" altLang="en-US" sz="900" dirty="0"/>
                        <a:t>　　　　　　　</a:t>
                      </a:r>
                      <a:endParaRPr lang="en-US" altLang="ja-JP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2989">
                <a:tc rowSpan="2">
                  <a:txBody>
                    <a:bodyPr/>
                    <a:lstStyle/>
                    <a:p>
                      <a:pPr algn="l"/>
                      <a:r>
                        <a:rPr kumimoji="1" lang="ja-JP" altLang="en-US" sz="900" dirty="0"/>
                        <a:t>台風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最接近の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半日前</a:t>
                      </a:r>
                    </a:p>
                  </a:txBody>
                  <a:tcPr marL="36000" marR="36000" marT="36001" marB="36001" anchor="ctr"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1" marB="45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altLang="ja-JP" sz="900" dirty="0"/>
                    </a:p>
                  </a:txBody>
                  <a:tcPr marL="91452" marR="91452" marT="45711" marB="4571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altLang="ja-JP" sz="900" dirty="0"/>
                    </a:p>
                  </a:txBody>
                  <a:tcPr marL="91452" marR="91452"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altLang="ja-JP" sz="900" dirty="0"/>
                    </a:p>
                  </a:txBody>
                  <a:tcPr marL="91452" marR="91452"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altLang="ja-JP" sz="900" dirty="0"/>
                    </a:p>
                  </a:txBody>
                  <a:tcPr marL="91452" marR="91452"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1" marB="45711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1" marB="45711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1" marB="45711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1" marB="45711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1" marB="45711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0874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Ⅳ</a:t>
                      </a: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/>
                    </a:p>
                  </a:txBody>
                  <a:tcPr marL="91452" marR="91452" marT="45714" marB="4571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3138"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900" dirty="0"/>
                        <a:t>台風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最接近の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６時間前</a:t>
                      </a:r>
                      <a:endParaRPr kumimoji="1" lang="en-US" altLang="ja-JP" sz="900" dirty="0"/>
                    </a:p>
                  </a:txBody>
                  <a:tcPr marL="36000" marR="36000" marT="36001" marB="36001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kumimoji="1" lang="en-US" altLang="ja-JP" sz="900" dirty="0"/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14" marB="4571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  <a:p>
                      <a:r>
                        <a:rPr kumimoji="1" lang="ja-JP" altLang="en-US" sz="900" dirty="0">
                          <a:solidFill>
                            <a:srgbClr val="0070C0"/>
                          </a:solidFill>
                        </a:rPr>
                        <a:t>　　</a:t>
                      </a:r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20712"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900" dirty="0"/>
                        <a:t>台風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最接近の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数時間前</a:t>
                      </a:r>
                    </a:p>
                    <a:p>
                      <a:pPr algn="l"/>
                      <a:endParaRPr kumimoji="1" lang="ja-JP" altLang="en-US" sz="900" dirty="0"/>
                    </a:p>
                  </a:txBody>
                  <a:tcPr marL="36000" marR="36000" marT="36001" marB="36001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14" marB="4571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73265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/>
                        <a:t>高潮</a:t>
                      </a:r>
                      <a:endParaRPr kumimoji="1" lang="en-US" altLang="ja-JP" sz="9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/>
                        <a:t>発生時</a:t>
                      </a:r>
                    </a:p>
                    <a:p>
                      <a:pPr algn="l"/>
                      <a:endParaRPr kumimoji="1" lang="ja-JP" altLang="en-US" sz="900" dirty="0"/>
                    </a:p>
                  </a:txBody>
                  <a:tcPr marL="36000" marR="36000" marT="36001" marB="36001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ja-JP" altLang="en-US" sz="900" dirty="0"/>
                    </a:p>
                  </a:txBody>
                  <a:tcPr marL="91452" marR="91452" marT="45714" marB="4571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5363" name="テキスト ボックス 42"/>
          <p:cNvSpPr txBox="1">
            <a:spLocks noChangeArrowheads="1"/>
          </p:cNvSpPr>
          <p:nvPr/>
        </p:nvSpPr>
        <p:spPr bwMode="auto">
          <a:xfrm>
            <a:off x="12700" y="1950696"/>
            <a:ext cx="195450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200" dirty="0">
                <a:latin typeface="ＭＳ Ｐゴシック" panose="020B0600070205080204" pitchFamily="50" charset="-128"/>
              </a:rPr>
              <a:t>【</a:t>
            </a:r>
            <a:r>
              <a:rPr lang="ja-JP" altLang="en-US" sz="1200" dirty="0">
                <a:latin typeface="ＭＳ Ｐゴシック" panose="020B0600070205080204" pitchFamily="50" charset="-128"/>
              </a:rPr>
              <a:t>段階的な防災行動計画</a:t>
            </a:r>
            <a:r>
              <a:rPr lang="en-US" altLang="ja-JP" sz="1200" dirty="0">
                <a:latin typeface="ＭＳ Ｐゴシック" panose="020B0600070205080204" pitchFamily="50" charset="-128"/>
              </a:rPr>
              <a:t>】</a:t>
            </a:r>
            <a:endParaRPr lang="ja-JP" altLang="en-US" sz="1200" dirty="0">
              <a:latin typeface="ＭＳ Ｐゴシック" panose="020B0600070205080204" pitchFamily="50" charset="-128"/>
            </a:endParaRPr>
          </a:p>
        </p:txBody>
      </p:sp>
      <p:sp>
        <p:nvSpPr>
          <p:cNvPr id="67" name="Rectangle 2"/>
          <p:cNvSpPr txBox="1">
            <a:spLocks noChangeArrowheads="1"/>
          </p:cNvSpPr>
          <p:nvPr/>
        </p:nvSpPr>
        <p:spPr bwMode="auto">
          <a:xfrm>
            <a:off x="12700" y="-10566"/>
            <a:ext cx="823595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9pPr>
          </a:lstStyle>
          <a:p>
            <a:pPr>
              <a:defRPr/>
            </a:pPr>
            <a:r>
              <a:rPr lang="ja-JP" altLang="en-US" sz="2000" kern="0" dirty="0"/>
              <a:t>電気・ガス業の対応例</a:t>
            </a:r>
          </a:p>
        </p:txBody>
      </p:sp>
      <p:sp>
        <p:nvSpPr>
          <p:cNvPr id="15365" name="テキスト ボックス 122"/>
          <p:cNvSpPr txBox="1">
            <a:spLocks noChangeArrowheads="1"/>
          </p:cNvSpPr>
          <p:nvPr/>
        </p:nvSpPr>
        <p:spPr bwMode="auto">
          <a:xfrm>
            <a:off x="8289925" y="4335582"/>
            <a:ext cx="585788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700" dirty="0">
                <a:latin typeface="ＭＳ Ｐゴシック" panose="020B0600070205080204" pitchFamily="50" charset="-128"/>
              </a:rPr>
              <a:t>(</a:t>
            </a:r>
            <a:r>
              <a:rPr lang="ja-JP" altLang="en-US" sz="700" dirty="0">
                <a:latin typeface="ＭＳ Ｐゴシック" panose="020B0600070205080204" pitchFamily="50" charset="-128"/>
              </a:rPr>
              <a:t>送炭用</a:t>
            </a:r>
            <a:r>
              <a:rPr lang="en-US" altLang="ja-JP" sz="700" dirty="0">
                <a:latin typeface="ＭＳ Ｐゴシック" panose="020B0600070205080204" pitchFamily="50" charset="-128"/>
              </a:rPr>
              <a:t>)</a:t>
            </a:r>
            <a:r>
              <a:rPr lang="ja-JP" altLang="en-US" sz="700" dirty="0">
                <a:latin typeface="ＭＳ Ｐゴシック" panose="020B0600070205080204" pitchFamily="50" charset="-128"/>
              </a:rPr>
              <a:t>アン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ローダーの停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止⑭</a:t>
            </a:r>
          </a:p>
        </p:txBody>
      </p:sp>
      <p:sp>
        <p:nvSpPr>
          <p:cNvPr id="15366" name="テキスト ボックス 70"/>
          <p:cNvSpPr txBox="1">
            <a:spLocks noChangeArrowheads="1"/>
          </p:cNvSpPr>
          <p:nvPr/>
        </p:nvSpPr>
        <p:spPr bwMode="auto">
          <a:xfrm>
            <a:off x="8289925" y="3422769"/>
            <a:ext cx="78422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発電設備の浸水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対策実施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（土の</a:t>
            </a:r>
            <a:r>
              <a:rPr lang="ja-JP" altLang="en-US" sz="700" dirty="0" err="1">
                <a:latin typeface="ＭＳ Ｐゴシック" panose="020B0600070205080204" pitchFamily="50" charset="-128"/>
              </a:rPr>
              <a:t>う</a:t>
            </a:r>
            <a:r>
              <a:rPr lang="ja-JP" altLang="en-US" sz="700" dirty="0">
                <a:latin typeface="ＭＳ Ｐゴシック" panose="020B0600070205080204" pitchFamily="50" charset="-128"/>
              </a:rPr>
              <a:t>設置等） 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⑩⑬</a:t>
            </a:r>
          </a:p>
        </p:txBody>
      </p:sp>
      <p:sp>
        <p:nvSpPr>
          <p:cNvPr id="15367" name="テキスト ボックス 71"/>
          <p:cNvSpPr txBox="1">
            <a:spLocks noChangeArrowheads="1"/>
          </p:cNvSpPr>
          <p:nvPr/>
        </p:nvSpPr>
        <p:spPr bwMode="auto">
          <a:xfrm>
            <a:off x="8289925" y="3975219"/>
            <a:ext cx="71755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自家発電施設の</a:t>
            </a:r>
            <a:endParaRPr lang="en-US" altLang="ja-JP" sz="70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準備⑮</a:t>
            </a:r>
          </a:p>
        </p:txBody>
      </p:sp>
      <p:sp>
        <p:nvSpPr>
          <p:cNvPr id="15368" name="テキスト ボックス 118"/>
          <p:cNvSpPr txBox="1">
            <a:spLocks noChangeArrowheads="1"/>
          </p:cNvSpPr>
          <p:nvPr/>
        </p:nvSpPr>
        <p:spPr bwMode="auto">
          <a:xfrm>
            <a:off x="3941763" y="3705344"/>
            <a:ext cx="725487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対策備品の準備（防炎シート、</a:t>
            </a:r>
            <a:endParaRPr lang="en-US" altLang="ja-JP" sz="70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  防災用具）①</a:t>
            </a:r>
          </a:p>
        </p:txBody>
      </p:sp>
      <p:sp>
        <p:nvSpPr>
          <p:cNvPr id="15369" name="テキスト ボックス 69"/>
          <p:cNvSpPr txBox="1">
            <a:spLocks noChangeArrowheads="1"/>
          </p:cNvSpPr>
          <p:nvPr/>
        </p:nvSpPr>
        <p:spPr bwMode="auto">
          <a:xfrm>
            <a:off x="3981450" y="4232394"/>
            <a:ext cx="525785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作業の中止</a:t>
            </a:r>
            <a:endParaRPr lang="en-US" altLang="ja-JP" sz="70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（風速●</a:t>
            </a:r>
            <a:r>
              <a:rPr lang="en-US" altLang="ja-JP" sz="700">
                <a:latin typeface="ＭＳ Ｐゴシック" panose="020B0600070205080204" pitchFamily="50" charset="-128"/>
              </a:rPr>
              <a:t>m/s</a:t>
            </a:r>
            <a:r>
              <a:rPr lang="ja-JP" altLang="en-US" sz="700">
                <a:latin typeface="ＭＳ Ｐゴシック" panose="020B0600070205080204" pitchFamily="50" charset="-128"/>
              </a:rPr>
              <a:t>，</a:t>
            </a:r>
            <a:endParaRPr lang="en-US" altLang="ja-JP" sz="70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波浪●</a:t>
            </a:r>
            <a:r>
              <a:rPr lang="en-US" altLang="ja-JP" sz="700">
                <a:latin typeface="ＭＳ Ｐゴシック" panose="020B0600070205080204" pitchFamily="50" charset="-128"/>
              </a:rPr>
              <a:t>m</a:t>
            </a:r>
            <a:r>
              <a:rPr lang="ja-JP" altLang="en-US" sz="700">
                <a:latin typeface="ＭＳ Ｐゴシック" panose="020B0600070205080204" pitchFamily="50" charset="-128"/>
              </a:rPr>
              <a:t>）</a:t>
            </a:r>
          </a:p>
        </p:txBody>
      </p:sp>
      <p:sp>
        <p:nvSpPr>
          <p:cNvPr id="15370" name="テキスト ボックス 86"/>
          <p:cNvSpPr txBox="1">
            <a:spLocks noChangeArrowheads="1"/>
          </p:cNvSpPr>
          <p:nvPr/>
        </p:nvSpPr>
        <p:spPr bwMode="auto">
          <a:xfrm>
            <a:off x="2473325" y="5088220"/>
            <a:ext cx="895350" cy="288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対策本部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　設置（警報等）</a:t>
            </a:r>
          </a:p>
        </p:txBody>
      </p:sp>
      <p:sp>
        <p:nvSpPr>
          <p:cNvPr id="15371" name="テキスト ボックス 119"/>
          <p:cNvSpPr txBox="1">
            <a:spLocks noChangeArrowheads="1"/>
          </p:cNvSpPr>
          <p:nvPr/>
        </p:nvSpPr>
        <p:spPr bwMode="auto">
          <a:xfrm>
            <a:off x="3951288" y="2765544"/>
            <a:ext cx="53860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納入先と</a:t>
            </a:r>
            <a:endParaRPr lang="en-US" altLang="ja-JP" sz="70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の調整⑩⑱⑲</a:t>
            </a:r>
            <a:endParaRPr lang="en-US" altLang="ja-JP" sz="70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代替発電等</a:t>
            </a:r>
            <a:endParaRPr lang="en-US" altLang="ja-JP" sz="70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の調整⑩⑱⑲</a:t>
            </a:r>
          </a:p>
        </p:txBody>
      </p:sp>
      <p:sp>
        <p:nvSpPr>
          <p:cNvPr id="15372" name="テキスト ボックス 16"/>
          <p:cNvSpPr txBox="1">
            <a:spLocks noChangeArrowheads="1"/>
          </p:cNvSpPr>
          <p:nvPr/>
        </p:nvSpPr>
        <p:spPr bwMode="auto">
          <a:xfrm>
            <a:off x="12700" y="653333"/>
            <a:ext cx="1154162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200" dirty="0">
                <a:latin typeface="ＭＳ Ｐゴシック" panose="020B0600070205080204" pitchFamily="50" charset="-128"/>
              </a:rPr>
              <a:t>【</a:t>
            </a:r>
            <a:r>
              <a:rPr lang="ja-JP" altLang="en-US" sz="1200" dirty="0">
                <a:latin typeface="ＭＳ Ｐゴシック" panose="020B0600070205080204" pitchFamily="50" charset="-128"/>
              </a:rPr>
              <a:t>事前準備・対応</a:t>
            </a:r>
            <a:r>
              <a:rPr lang="en-US" altLang="ja-JP" sz="1200" dirty="0">
                <a:latin typeface="ＭＳ Ｐゴシック" panose="020B0600070205080204" pitchFamily="50" charset="-128"/>
              </a:rPr>
              <a:t>】</a:t>
            </a:r>
            <a:endParaRPr lang="ja-JP" altLang="en-US" sz="1200" dirty="0">
              <a:latin typeface="ＭＳ Ｐゴシック" panose="020B0600070205080204" pitchFamily="50" charset="-128"/>
            </a:endParaRPr>
          </a:p>
        </p:txBody>
      </p:sp>
      <p:sp>
        <p:nvSpPr>
          <p:cNvPr id="85" name="テキスト ボックス 84"/>
          <p:cNvSpPr txBox="1"/>
          <p:nvPr/>
        </p:nvSpPr>
        <p:spPr>
          <a:xfrm>
            <a:off x="314325" y="929097"/>
            <a:ext cx="3119438" cy="101600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eaLnBrk="1" hangingPunct="1">
              <a:defRPr/>
            </a:pP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・台風経路・規模等の気象・災害情報の収集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①②③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 eaLnBrk="1" hangingPunct="1">
              <a:defRPr/>
            </a:pP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・社屋の浸水対策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⑯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 eaLnBrk="1" hangingPunct="1">
              <a:defRPr/>
            </a:pP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・物流設備の浸水対策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⑩⑭⑮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>
              <a:defRPr/>
            </a:pPr>
            <a:r>
              <a:rPr lang="ja-JP" altLang="en-US" sz="11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・災害時の通信設備の用意（衛星電話等）</a:t>
            </a:r>
            <a:endParaRPr lang="en-US" altLang="ja-JP" sz="11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defRPr/>
            </a:pPr>
            <a:r>
              <a:rPr lang="ja-JP" altLang="en-US" sz="1100" i="1" dirty="0">
                <a:solidFill>
                  <a:schemeClr val="bg1">
                    <a:lumMod val="50000"/>
                  </a:schemeClr>
                </a:solidFill>
              </a:rPr>
              <a:t>・対策マニュアル・防災マップの整備</a:t>
            </a:r>
            <a:endParaRPr lang="en-US" altLang="ja-JP" sz="1100" i="1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defRPr/>
            </a:pPr>
            <a:r>
              <a:rPr lang="ja-JP" altLang="en-US" sz="1100" i="1" dirty="0">
                <a:solidFill>
                  <a:schemeClr val="bg1">
                    <a:lumMod val="50000"/>
                  </a:schemeClr>
                </a:solidFill>
              </a:rPr>
              <a:t>・社員安否確認システム整備</a:t>
            </a:r>
            <a:endParaRPr lang="en-US" altLang="ja-JP" sz="11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6" name="テキスト ボックス 85"/>
          <p:cNvSpPr txBox="1"/>
          <p:nvPr/>
        </p:nvSpPr>
        <p:spPr>
          <a:xfrm>
            <a:off x="3597275" y="929097"/>
            <a:ext cx="2914650" cy="101600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eaLnBrk="1" hangingPunct="1">
              <a:defRPr/>
            </a:pP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・避難訓練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①②③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 eaLnBrk="1" hangingPunct="1">
              <a:defRPr/>
            </a:pP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・避難場所の確保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①②③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>
              <a:defRPr/>
            </a:pP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・避難のルール作り（フェーズ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Ⅳ</a:t>
            </a:r>
            <a:r>
              <a:rPr lang="ja-JP" altLang="en-US" sz="1100" i="1" u="sng" dirty="0" err="1">
                <a:solidFill>
                  <a:schemeClr val="bg1">
                    <a:lumMod val="50000"/>
                  </a:schemeClr>
                </a:solidFill>
              </a:rPr>
              <a:t>までに</a:t>
            </a: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避難）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※</a:t>
            </a: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１</a:t>
            </a:r>
            <a:endParaRPr lang="en-US" altLang="ja-JP" sz="1100" i="1" u="sng" dirty="0">
              <a:solidFill>
                <a:schemeClr val="bg1">
                  <a:lumMod val="50000"/>
                </a:schemeClr>
              </a:solidFill>
            </a:endParaRPr>
          </a:p>
          <a:p>
            <a:pPr eaLnBrk="1" hangingPunct="1">
              <a:defRPr/>
            </a:pP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・他社との避難ルール・場所、資機材の情報共有</a:t>
            </a:r>
            <a:endParaRPr lang="en-US" altLang="ja-JP" sz="1100" i="1" u="sng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defRPr/>
            </a:pP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・避難誘導看板設置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①②③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>
              <a:defRPr/>
            </a:pP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・食料、水の備蓄（３日）</a:t>
            </a:r>
            <a:endParaRPr lang="en-US" altLang="ja-JP" sz="1100" i="1" u="sng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テキスト ボックス 121"/>
          <p:cNvSpPr txBox="1">
            <a:spLocks noChangeArrowheads="1"/>
          </p:cNvSpPr>
          <p:nvPr/>
        </p:nvSpPr>
        <p:spPr bwMode="auto">
          <a:xfrm>
            <a:off x="6650038" y="929097"/>
            <a:ext cx="2411412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100" i="1" dirty="0">
                <a:solidFill>
                  <a:schemeClr val="bg1">
                    <a:lumMod val="50000"/>
                  </a:schemeClr>
                </a:solidFill>
                <a:latin typeface="ＭＳ Ｐゴシック" panose="020B0600070205080204" pitchFamily="50" charset="-128"/>
              </a:rPr>
              <a:t>・原材料・燃料等の冠水・飛散対策⑤⑦</a:t>
            </a:r>
            <a:endParaRPr lang="en-US" altLang="ja-JP" sz="1100" i="1" dirty="0">
              <a:solidFill>
                <a:schemeClr val="bg1">
                  <a:lumMod val="50000"/>
                </a:schemeClr>
              </a:solidFill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100" i="1" dirty="0">
                <a:solidFill>
                  <a:srgbClr val="0000FF"/>
                </a:solidFill>
                <a:latin typeface="ＭＳ Ｐゴシック" panose="020B0600070205080204" pitchFamily="50" charset="-128"/>
              </a:rPr>
              <a:t>・地盤・機器設置の嵩上げ</a:t>
            </a:r>
            <a:endParaRPr lang="en-US" altLang="ja-JP" sz="1100" i="1" dirty="0">
              <a:solidFill>
                <a:srgbClr val="0000FF"/>
              </a:solidFill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100" i="1" dirty="0">
                <a:solidFill>
                  <a:srgbClr val="0000FF"/>
                </a:solidFill>
                <a:latin typeface="ＭＳ Ｐゴシック" panose="020B0600070205080204" pitchFamily="50" charset="-128"/>
              </a:rPr>
              <a:t>・主要タンクの外周壁整備</a:t>
            </a:r>
            <a:endParaRPr lang="en-US" altLang="ja-JP" sz="1100" i="1" dirty="0">
              <a:solidFill>
                <a:srgbClr val="0000FF"/>
              </a:solidFill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100" i="1" dirty="0">
                <a:solidFill>
                  <a:srgbClr val="0000FF"/>
                </a:solidFill>
                <a:latin typeface="ＭＳ Ｐゴシック" panose="020B0600070205080204" pitchFamily="50" charset="-128"/>
              </a:rPr>
              <a:t>・燃料（石炭）の貯蔵（</a:t>
            </a:r>
            <a:r>
              <a:rPr lang="en-US" altLang="ja-JP" sz="1100" i="1" dirty="0">
                <a:solidFill>
                  <a:srgbClr val="0000FF"/>
                </a:solidFill>
                <a:latin typeface="ＭＳ Ｐゴシック" panose="020B0600070205080204" pitchFamily="50" charset="-128"/>
              </a:rPr>
              <a:t>20</a:t>
            </a:r>
            <a:r>
              <a:rPr lang="ja-JP" altLang="en-US" sz="1100" i="1" dirty="0">
                <a:solidFill>
                  <a:srgbClr val="0000FF"/>
                </a:solidFill>
                <a:latin typeface="ＭＳ Ｐゴシック" panose="020B0600070205080204" pitchFamily="50" charset="-128"/>
              </a:rPr>
              <a:t>日程度）</a:t>
            </a:r>
            <a:endParaRPr lang="en-US" altLang="ja-JP" sz="1100" i="1" dirty="0">
              <a:solidFill>
                <a:srgbClr val="0000FF"/>
              </a:solidFill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100" i="1" dirty="0">
                <a:solidFill>
                  <a:srgbClr val="0000FF"/>
                </a:solidFill>
                <a:latin typeface="ＭＳ Ｐゴシック" panose="020B0600070205080204" pitchFamily="50" charset="-128"/>
              </a:rPr>
              <a:t>・燃料（</a:t>
            </a:r>
            <a:r>
              <a:rPr lang="en-US" altLang="ja-JP" sz="1100" i="1" dirty="0">
                <a:solidFill>
                  <a:srgbClr val="0000FF"/>
                </a:solidFill>
                <a:latin typeface="ＭＳ Ｐゴシック" panose="020B0600070205080204" pitchFamily="50" charset="-128"/>
              </a:rPr>
              <a:t>LNG</a:t>
            </a:r>
            <a:r>
              <a:rPr lang="ja-JP" altLang="en-US" sz="1100" i="1" dirty="0">
                <a:solidFill>
                  <a:srgbClr val="0000FF"/>
                </a:solidFill>
                <a:latin typeface="ＭＳ Ｐゴシック" panose="020B0600070205080204" pitchFamily="50" charset="-128"/>
              </a:rPr>
              <a:t>）の貯蔵（</a:t>
            </a:r>
            <a:r>
              <a:rPr lang="en-US" altLang="ja-JP" sz="1100" i="1" dirty="0">
                <a:solidFill>
                  <a:srgbClr val="0000FF"/>
                </a:solidFill>
                <a:latin typeface="ＭＳ Ｐゴシック" panose="020B0600070205080204" pitchFamily="50" charset="-128"/>
              </a:rPr>
              <a:t>10</a:t>
            </a:r>
            <a:r>
              <a:rPr lang="ja-JP" altLang="en-US" sz="1100" i="1" dirty="0">
                <a:solidFill>
                  <a:srgbClr val="0000FF"/>
                </a:solidFill>
                <a:latin typeface="ＭＳ Ｐゴシック" panose="020B0600070205080204" pitchFamily="50" charset="-128"/>
              </a:rPr>
              <a:t>日程度）</a:t>
            </a:r>
            <a:endParaRPr lang="en-US" altLang="ja-JP" sz="1100" i="1" dirty="0">
              <a:solidFill>
                <a:srgbClr val="0000FF"/>
              </a:solidFill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100" i="1" dirty="0">
                <a:solidFill>
                  <a:srgbClr val="0000FF"/>
                </a:solidFill>
                <a:latin typeface="ＭＳ Ｐゴシック" panose="020B0600070205080204" pitchFamily="50" charset="-128"/>
              </a:rPr>
              <a:t>・入場者教育の実施</a:t>
            </a:r>
            <a:endParaRPr lang="en-US" altLang="ja-JP" sz="1100" i="1" dirty="0">
              <a:solidFill>
                <a:srgbClr val="0000FF"/>
              </a:solidFill>
              <a:latin typeface="ＭＳ Ｐゴシック" panose="020B0600070205080204" pitchFamily="50" charset="-128"/>
            </a:endParaRPr>
          </a:p>
        </p:txBody>
      </p:sp>
      <p:sp>
        <p:nvSpPr>
          <p:cNvPr id="15377" name="テキスト ボックス 36"/>
          <p:cNvSpPr txBox="1">
            <a:spLocks noChangeArrowheads="1"/>
          </p:cNvSpPr>
          <p:nvPr/>
        </p:nvSpPr>
        <p:spPr bwMode="auto">
          <a:xfrm>
            <a:off x="3216275" y="3456107"/>
            <a:ext cx="73501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社屋の浸水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　対策実施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（土の</a:t>
            </a:r>
            <a:r>
              <a:rPr lang="ja-JP" altLang="en-US" sz="700" dirty="0" err="1">
                <a:latin typeface="ＭＳ Ｐゴシック" panose="020B0600070205080204" pitchFamily="50" charset="-128"/>
              </a:rPr>
              <a:t>う</a:t>
            </a:r>
            <a:r>
              <a:rPr lang="ja-JP" altLang="en-US" sz="700" dirty="0">
                <a:latin typeface="ＭＳ Ｐゴシック" panose="020B0600070205080204" pitchFamily="50" charset="-128"/>
              </a:rPr>
              <a:t>設置等）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⑯</a:t>
            </a:r>
          </a:p>
        </p:txBody>
      </p:sp>
      <p:sp>
        <p:nvSpPr>
          <p:cNvPr id="15379" name="テキスト ボックス 108"/>
          <p:cNvSpPr txBox="1">
            <a:spLocks noChangeArrowheads="1"/>
          </p:cNvSpPr>
          <p:nvPr/>
        </p:nvSpPr>
        <p:spPr bwMode="auto">
          <a:xfrm>
            <a:off x="2500313" y="2768719"/>
            <a:ext cx="71437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社員への気象　　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　情報提供 ①②③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社員の状況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　把握 ①②③</a:t>
            </a:r>
          </a:p>
        </p:txBody>
      </p:sp>
      <p:sp>
        <p:nvSpPr>
          <p:cNvPr id="15383" name="正方形/長方形 2"/>
          <p:cNvSpPr>
            <a:spLocks noChangeArrowheads="1"/>
          </p:cNvSpPr>
          <p:nvPr/>
        </p:nvSpPr>
        <p:spPr bwMode="auto">
          <a:xfrm>
            <a:off x="146050" y="905284"/>
            <a:ext cx="8928100" cy="1044575"/>
          </a:xfrm>
          <a:prstGeom prst="rect">
            <a:avLst/>
          </a:prstGeom>
          <a:noFill/>
          <a:ln w="28575" algn="ctr">
            <a:solidFill>
              <a:schemeClr val="tx1"/>
            </a:solidFill>
            <a:prstDash val="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36000" rIns="36000" bIns="3600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400">
              <a:latin typeface="ＭＳ Ｐゴシック" panose="020B0600070205080204" pitchFamily="50" charset="-128"/>
            </a:endParaRPr>
          </a:p>
        </p:txBody>
      </p:sp>
      <p:sp>
        <p:nvSpPr>
          <p:cNvPr id="54" name="正方形/長方形 53"/>
          <p:cNvSpPr/>
          <p:nvPr/>
        </p:nvSpPr>
        <p:spPr bwMode="auto">
          <a:xfrm>
            <a:off x="144463" y="4732457"/>
            <a:ext cx="8866187" cy="276225"/>
          </a:xfrm>
          <a:prstGeom prst="rect">
            <a:avLst/>
          </a:prstGeom>
          <a:solidFill>
            <a:srgbClr val="00B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grpSp>
        <p:nvGrpSpPr>
          <p:cNvPr id="15525" name="グループ化 55"/>
          <p:cNvGrpSpPr>
            <a:grpSpLocks/>
          </p:cNvGrpSpPr>
          <p:nvPr/>
        </p:nvGrpSpPr>
        <p:grpSpPr bwMode="auto">
          <a:xfrm>
            <a:off x="987420" y="2544882"/>
            <a:ext cx="1479329" cy="4211637"/>
            <a:chOff x="10455277" y="2476501"/>
            <a:chExt cx="1478097" cy="4211637"/>
          </a:xfrm>
        </p:grpSpPr>
        <p:grpSp>
          <p:nvGrpSpPr>
            <p:cNvPr id="15526" name="グループ化 1"/>
            <p:cNvGrpSpPr>
              <a:grpSpLocks/>
            </p:cNvGrpSpPr>
            <p:nvPr/>
          </p:nvGrpSpPr>
          <p:grpSpPr bwMode="auto">
            <a:xfrm>
              <a:off x="11406653" y="2633663"/>
              <a:ext cx="526721" cy="4054475"/>
              <a:chOff x="1933575" y="2588864"/>
              <a:chExt cx="526657" cy="4054824"/>
            </a:xfrm>
          </p:grpSpPr>
          <p:sp>
            <p:nvSpPr>
              <p:cNvPr id="82" name="正方形/長方形 81"/>
              <p:cNvSpPr/>
              <p:nvPr/>
            </p:nvSpPr>
            <p:spPr bwMode="auto">
              <a:xfrm>
                <a:off x="1938663" y="2588864"/>
                <a:ext cx="248999" cy="1925804"/>
              </a:xfrm>
              <a:prstGeom prst="rect">
                <a:avLst/>
              </a:prstGeom>
              <a:gradFill>
                <a:gsLst>
                  <a:gs pos="100000">
                    <a:srgbClr val="FFCC99"/>
                  </a:gs>
                  <a:gs pos="100000">
                    <a:schemeClr val="accent1">
                      <a:lumMod val="45000"/>
                      <a:lumOff val="55000"/>
                    </a:schemeClr>
                  </a:gs>
                  <a:gs pos="0">
                    <a:schemeClr val="bg1"/>
                  </a:gs>
                  <a:gs pos="40000">
                    <a:srgbClr val="FFCC99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ja-JP" altLang="en-US"/>
              </a:p>
            </p:txBody>
          </p:sp>
          <p:sp>
            <p:nvSpPr>
              <p:cNvPr id="83" name="正方形/長方形 82"/>
              <p:cNvSpPr/>
              <p:nvPr/>
            </p:nvSpPr>
            <p:spPr bwMode="auto">
              <a:xfrm>
                <a:off x="2203522" y="3373156"/>
                <a:ext cx="249000" cy="3270532"/>
              </a:xfrm>
              <a:prstGeom prst="rect">
                <a:avLst/>
              </a:prstGeom>
              <a:gradFill>
                <a:gsLst>
                  <a:gs pos="100000">
                    <a:srgbClr val="FFC000"/>
                  </a:gs>
                  <a:gs pos="100000">
                    <a:srgbClr val="FFCC99"/>
                  </a:gs>
                  <a:gs pos="100000">
                    <a:schemeClr val="accent1">
                      <a:lumMod val="45000"/>
                      <a:lumOff val="55000"/>
                    </a:schemeClr>
                  </a:gs>
                  <a:gs pos="0">
                    <a:schemeClr val="bg1"/>
                  </a:gs>
                  <a:gs pos="40000">
                    <a:srgbClr val="FFC000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ja-JP" altLang="en-US"/>
              </a:p>
            </p:txBody>
          </p:sp>
          <p:sp>
            <p:nvSpPr>
              <p:cNvPr id="15542" name="テキスト ボックス 62"/>
              <p:cNvSpPr txBox="1">
                <a:spLocks noChangeArrowheads="1"/>
              </p:cNvSpPr>
              <p:nvPr/>
            </p:nvSpPr>
            <p:spPr bwMode="auto">
              <a:xfrm>
                <a:off x="1961158" y="3344863"/>
                <a:ext cx="205184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800">
                    <a:solidFill>
                      <a:srgbClr val="FF0000"/>
                    </a:solidFill>
                    <a:latin typeface="ＭＳ Ｐゴシック" panose="020B0600070205080204" pitchFamily="50" charset="-128"/>
                  </a:rPr>
                  <a:t>第一</a:t>
                </a:r>
                <a:endParaRPr lang="en-US" altLang="ja-JP" sz="800">
                  <a:solidFill>
                    <a:srgbClr val="FF0000"/>
                  </a:solidFill>
                  <a:latin typeface="ＭＳ Ｐゴシック" panose="020B0600070205080204" pitchFamily="50" charset="-128"/>
                </a:endParaRP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800">
                    <a:solidFill>
                      <a:srgbClr val="FF0000"/>
                    </a:solidFill>
                    <a:latin typeface="ＭＳ Ｐゴシック" panose="020B0600070205080204" pitchFamily="50" charset="-128"/>
                  </a:rPr>
                  <a:t>警戒</a:t>
                </a:r>
              </a:p>
            </p:txBody>
          </p:sp>
          <p:sp>
            <p:nvSpPr>
              <p:cNvPr id="15543" name="テキスト ボックス 62"/>
              <p:cNvSpPr txBox="1">
                <a:spLocks noChangeArrowheads="1"/>
              </p:cNvSpPr>
              <p:nvPr/>
            </p:nvSpPr>
            <p:spPr bwMode="auto">
              <a:xfrm>
                <a:off x="2237383" y="3789040"/>
                <a:ext cx="205184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800">
                    <a:solidFill>
                      <a:srgbClr val="FF0000"/>
                    </a:solidFill>
                    <a:latin typeface="ＭＳ Ｐゴシック" panose="020B0600070205080204" pitchFamily="50" charset="-128"/>
                  </a:rPr>
                  <a:t>第二</a:t>
                </a:r>
                <a:endParaRPr lang="en-US" altLang="ja-JP" sz="800">
                  <a:solidFill>
                    <a:srgbClr val="FF0000"/>
                  </a:solidFill>
                  <a:latin typeface="ＭＳ Ｐゴシック" panose="020B0600070205080204" pitchFamily="50" charset="-128"/>
                </a:endParaRP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800">
                    <a:solidFill>
                      <a:srgbClr val="FF0000"/>
                    </a:solidFill>
                    <a:latin typeface="ＭＳ Ｐゴシック" panose="020B0600070205080204" pitchFamily="50" charset="-128"/>
                  </a:rPr>
                  <a:t>警戒</a:t>
                </a:r>
              </a:p>
            </p:txBody>
          </p:sp>
          <p:sp>
            <p:nvSpPr>
              <p:cNvPr id="15544" name="テキスト ボックス 59"/>
              <p:cNvSpPr txBox="1">
                <a:spLocks noChangeArrowheads="1"/>
              </p:cNvSpPr>
              <p:nvPr/>
            </p:nvSpPr>
            <p:spPr bwMode="auto">
              <a:xfrm>
                <a:off x="1933575" y="3726823"/>
                <a:ext cx="230612" cy="5540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強風域</a:t>
                </a:r>
                <a:endParaRPr lang="en-US" altLang="ja-JP" sz="600" dirty="0">
                  <a:latin typeface="ＭＳ Ｐゴシック" panose="020B0600070205080204" pitchFamily="50" charset="-128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が港湾</a:t>
                </a:r>
                <a:endParaRPr lang="en-US" altLang="ja-JP" sz="600" dirty="0">
                  <a:latin typeface="ＭＳ Ｐゴシック" panose="020B0600070205080204" pitchFamily="50" charset="-128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 err="1">
                    <a:latin typeface="ＭＳ Ｐゴシック" panose="020B0600070205080204" pitchFamily="50" charset="-128"/>
                  </a:rPr>
                  <a:t>にかか</a:t>
                </a:r>
                <a:endParaRPr lang="en-US" altLang="ja-JP" sz="600" dirty="0">
                  <a:latin typeface="ＭＳ Ｐゴシック" panose="020B0600070205080204" pitchFamily="50" charset="-128"/>
                </a:endParaRPr>
              </a:p>
              <a:p>
                <a:pPr>
                  <a:spcBef>
                    <a:spcPct val="0"/>
                  </a:spcBef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る</a:t>
                </a:r>
                <a:r>
                  <a:rPr lang="en-US" altLang="ja-JP" sz="600" dirty="0">
                    <a:latin typeface="ＭＳ Ｐゴシック" panose="020B0600070205080204" pitchFamily="50" charset="-128"/>
                  </a:rPr>
                  <a:t>9</a:t>
                </a:r>
                <a:r>
                  <a:rPr lang="ja-JP" altLang="en-US" sz="600" dirty="0">
                    <a:latin typeface="ＭＳ Ｐゴシック" panose="020B0600070205080204" pitchFamily="50" charset="-128"/>
                  </a:rPr>
                  <a:t>～</a:t>
                </a:r>
                <a:r>
                  <a:rPr lang="en-US" altLang="ja-JP" sz="600" dirty="0">
                    <a:latin typeface="ＭＳ Ｐゴシック" panose="020B0600070205080204" pitchFamily="50" charset="-128"/>
                  </a:rPr>
                  <a:t>5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時間前</a:t>
                </a:r>
                <a:endParaRPr lang="en-US" altLang="ja-JP" sz="600" dirty="0">
                  <a:latin typeface="ＭＳ Ｐゴシック" panose="020B0600070205080204" pitchFamily="50" charset="-128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に発出</a:t>
                </a:r>
              </a:p>
            </p:txBody>
          </p:sp>
          <p:sp>
            <p:nvSpPr>
              <p:cNvPr id="15545" name="テキスト ボックス 59"/>
              <p:cNvSpPr txBox="1">
                <a:spLocks noChangeArrowheads="1"/>
              </p:cNvSpPr>
              <p:nvPr/>
            </p:nvSpPr>
            <p:spPr bwMode="auto">
              <a:xfrm>
                <a:off x="2229620" y="4083422"/>
                <a:ext cx="230612" cy="5540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強風域</a:t>
                </a:r>
                <a:endParaRPr lang="en-US" altLang="ja-JP" sz="600" dirty="0">
                  <a:latin typeface="ＭＳ Ｐゴシック" panose="020B0600070205080204" pitchFamily="50" charset="-128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が港湾</a:t>
                </a:r>
                <a:endParaRPr lang="en-US" altLang="ja-JP" sz="600" dirty="0">
                  <a:latin typeface="ＭＳ Ｐゴシック" panose="020B0600070205080204" pitchFamily="50" charset="-128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にかか</a:t>
                </a:r>
                <a:endParaRPr lang="en-US" altLang="ja-JP" sz="600" dirty="0">
                  <a:latin typeface="ＭＳ Ｐゴシック" panose="020B0600070205080204" pitchFamily="50" charset="-128"/>
                </a:endParaRPr>
              </a:p>
              <a:p>
                <a:pPr>
                  <a:spcBef>
                    <a:spcPct val="0"/>
                  </a:spcBef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る</a:t>
                </a:r>
                <a:r>
                  <a:rPr lang="en-US" altLang="ja-JP" sz="600" dirty="0">
                    <a:latin typeface="ＭＳ Ｐゴシック" panose="020B0600070205080204" pitchFamily="50" charset="-128"/>
                  </a:rPr>
                  <a:t>6</a:t>
                </a:r>
                <a:r>
                  <a:rPr lang="ja-JP" altLang="en-US" sz="600" dirty="0">
                    <a:latin typeface="ＭＳ Ｐゴシック" panose="020B0600070205080204" pitchFamily="50" charset="-128"/>
                  </a:rPr>
                  <a:t>～</a:t>
                </a:r>
                <a:r>
                  <a:rPr lang="en-US" altLang="ja-JP" sz="600" dirty="0">
                    <a:latin typeface="ＭＳ Ｐゴシック" panose="020B0600070205080204" pitchFamily="50" charset="-128"/>
                  </a:rPr>
                  <a:t>2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時間前</a:t>
                </a:r>
                <a:endParaRPr lang="en-US" altLang="ja-JP" sz="600" dirty="0">
                  <a:latin typeface="ＭＳ Ｐゴシック" panose="020B0600070205080204" pitchFamily="50" charset="-128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に発出</a:t>
                </a:r>
              </a:p>
            </p:txBody>
          </p:sp>
        </p:grpSp>
        <p:sp>
          <p:nvSpPr>
            <p:cNvPr id="58" name="正方形/長方形 57"/>
            <p:cNvSpPr/>
            <p:nvPr/>
          </p:nvSpPr>
          <p:spPr bwMode="auto">
            <a:xfrm>
              <a:off x="10455277" y="2476501"/>
              <a:ext cx="158618" cy="4211637"/>
            </a:xfrm>
            <a:prstGeom prst="rect">
              <a:avLst/>
            </a:prstGeom>
            <a:solidFill>
              <a:srgbClr val="68CE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anchor="ctr" anchorCtr="1"/>
            <a:lstStyle/>
            <a:p>
              <a:pPr algn="ctr">
                <a:defRPr/>
              </a:pPr>
              <a:r>
                <a:rPr lang="zh-TW" altLang="en-US" sz="1000" dirty="0">
                  <a:solidFill>
                    <a:srgbClr val="000000"/>
                  </a:solidFill>
                </a:rPr>
                <a:t>台風進路予報</a:t>
              </a:r>
              <a:r>
                <a:rPr lang="ja-JP" altLang="en-US" sz="1000" dirty="0">
                  <a:solidFill>
                    <a:srgbClr val="000000"/>
                  </a:solidFill>
                </a:rPr>
                <a:t>　・　台風に関する気象情報（随時発表）</a:t>
              </a:r>
            </a:p>
          </p:txBody>
        </p:sp>
        <p:sp>
          <p:nvSpPr>
            <p:cNvPr id="59" name="正方形/長方形 58"/>
            <p:cNvSpPr/>
            <p:nvPr/>
          </p:nvSpPr>
          <p:spPr bwMode="auto">
            <a:xfrm>
              <a:off x="10918441" y="3355976"/>
              <a:ext cx="161790" cy="1116012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anchor="ctr" anchorCtr="1"/>
            <a:lstStyle/>
            <a:p>
              <a:pPr algn="ctr">
                <a:defRPr/>
              </a:pPr>
              <a:r>
                <a:rPr lang="ja-JP" altLang="en-US" sz="1000" dirty="0">
                  <a:solidFill>
                    <a:srgbClr val="FF0000"/>
                  </a:solidFill>
                </a:rPr>
                <a:t>強風注意報</a:t>
              </a:r>
            </a:p>
          </p:txBody>
        </p:sp>
        <p:sp>
          <p:nvSpPr>
            <p:cNvPr id="60" name="正方形/長方形 59"/>
            <p:cNvSpPr/>
            <p:nvPr/>
          </p:nvSpPr>
          <p:spPr bwMode="auto">
            <a:xfrm>
              <a:off x="10899407" y="4419601"/>
              <a:ext cx="93585" cy="2268537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61" name="正方形/長方形 60"/>
            <p:cNvSpPr/>
            <p:nvPr/>
          </p:nvSpPr>
          <p:spPr bwMode="auto">
            <a:xfrm>
              <a:off x="10992992" y="4419601"/>
              <a:ext cx="95171" cy="2268537"/>
            </a:xfrm>
            <a:prstGeom prst="rect">
              <a:avLst/>
            </a:prstGeom>
            <a:solidFill>
              <a:srgbClr val="CC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15531" name="テキスト ボックス 46"/>
            <p:cNvSpPr txBox="1">
              <a:spLocks noChangeArrowheads="1"/>
            </p:cNvSpPr>
            <p:nvPr/>
          </p:nvSpPr>
          <p:spPr bwMode="auto">
            <a:xfrm>
              <a:off x="10925137" y="4681688"/>
              <a:ext cx="153907" cy="1532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lIns="0" tIns="0" rIns="0" bIns="0" anchor="ctr" anchorCtr="1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ja-JP" altLang="en-US" sz="1000">
                  <a:solidFill>
                    <a:srgbClr val="C00000"/>
                  </a:solidFill>
                  <a:latin typeface="ＭＳ Ｐゴシック" panose="020B0600070205080204" pitchFamily="50" charset="-128"/>
                </a:rPr>
                <a:t>暴風警報</a:t>
              </a:r>
              <a:r>
                <a:rPr lang="ja-JP" altLang="en-US" sz="1000">
                  <a:latin typeface="ＭＳ Ｐゴシック" panose="020B0600070205080204" pitchFamily="50" charset="-128"/>
                </a:rPr>
                <a:t>又は</a:t>
              </a:r>
              <a:r>
                <a:rPr lang="ja-JP" altLang="en-US" sz="1000">
                  <a:solidFill>
                    <a:srgbClr val="FFFF00"/>
                  </a:solidFill>
                  <a:latin typeface="ＭＳ Ｐゴシック" panose="020B0600070205080204" pitchFamily="50" charset="-128"/>
                </a:rPr>
                <a:t>暴風特別警報</a:t>
              </a:r>
            </a:p>
          </p:txBody>
        </p:sp>
        <p:sp>
          <p:nvSpPr>
            <p:cNvPr id="63" name="正方形/長方形 62"/>
            <p:cNvSpPr/>
            <p:nvPr/>
          </p:nvSpPr>
          <p:spPr bwMode="auto">
            <a:xfrm>
              <a:off x="11157954" y="3725863"/>
              <a:ext cx="161790" cy="1079500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anchor="ctr" anchorCtr="1"/>
            <a:lstStyle/>
            <a:p>
              <a:pPr algn="ctr">
                <a:defRPr/>
              </a:pPr>
              <a:r>
                <a:rPr lang="ja-JP" altLang="en-US" sz="1000" dirty="0">
                  <a:solidFill>
                    <a:srgbClr val="FF0000"/>
                  </a:solidFill>
                </a:rPr>
                <a:t>高潮注意報</a:t>
              </a:r>
            </a:p>
          </p:txBody>
        </p:sp>
        <p:sp>
          <p:nvSpPr>
            <p:cNvPr id="64" name="正方形/長方形 63"/>
            <p:cNvSpPr/>
            <p:nvPr/>
          </p:nvSpPr>
          <p:spPr bwMode="auto">
            <a:xfrm>
              <a:off x="11145265" y="4779963"/>
              <a:ext cx="106273" cy="1908175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65" name="正方形/長方形 64"/>
            <p:cNvSpPr/>
            <p:nvPr/>
          </p:nvSpPr>
          <p:spPr bwMode="auto">
            <a:xfrm>
              <a:off x="11237263" y="4779963"/>
              <a:ext cx="106273" cy="1908175"/>
            </a:xfrm>
            <a:prstGeom prst="rect">
              <a:avLst/>
            </a:prstGeom>
            <a:solidFill>
              <a:srgbClr val="CC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15535" name="テキスト ボックス 54"/>
            <p:cNvSpPr txBox="1">
              <a:spLocks noChangeArrowheads="1"/>
            </p:cNvSpPr>
            <p:nvPr/>
          </p:nvSpPr>
          <p:spPr bwMode="auto">
            <a:xfrm>
              <a:off x="11166940" y="4956124"/>
              <a:ext cx="153907" cy="1532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lIns="0" tIns="0" rIns="0" bIns="0" anchor="ctr" anchorCtr="1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ja-JP" altLang="en-US" sz="1000">
                  <a:solidFill>
                    <a:srgbClr val="C00000"/>
                  </a:solidFill>
                  <a:latin typeface="ＭＳ Ｐゴシック" panose="020B0600070205080204" pitchFamily="50" charset="-128"/>
                </a:rPr>
                <a:t>高潮警報</a:t>
              </a:r>
              <a:r>
                <a:rPr lang="ja-JP" altLang="en-US" sz="1000">
                  <a:latin typeface="ＭＳ Ｐゴシック" panose="020B0600070205080204" pitchFamily="50" charset="-128"/>
                </a:rPr>
                <a:t>又は</a:t>
              </a:r>
              <a:r>
                <a:rPr lang="ja-JP" altLang="en-US" sz="1000">
                  <a:solidFill>
                    <a:srgbClr val="FFFF00"/>
                  </a:solidFill>
                  <a:latin typeface="ＭＳ Ｐゴシック" panose="020B0600070205080204" pitchFamily="50" charset="-128"/>
                </a:rPr>
                <a:t>高潮特別警報</a:t>
              </a:r>
            </a:p>
          </p:txBody>
        </p:sp>
        <p:sp>
          <p:nvSpPr>
            <p:cNvPr id="69" name="正方形/長方形 68"/>
            <p:cNvSpPr/>
            <p:nvPr/>
          </p:nvSpPr>
          <p:spPr bwMode="auto">
            <a:xfrm>
              <a:off x="10666239" y="2964752"/>
              <a:ext cx="161790" cy="1080000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anchor="ctr" anchorCtr="1"/>
            <a:lstStyle/>
            <a:p>
              <a:pPr algn="ctr">
                <a:defRPr/>
              </a:pPr>
              <a:r>
                <a:rPr lang="ja-JP" altLang="en-US" sz="1000" dirty="0">
                  <a:solidFill>
                    <a:srgbClr val="FF0000"/>
                  </a:solidFill>
                </a:rPr>
                <a:t>波浪注意報</a:t>
              </a:r>
            </a:p>
          </p:txBody>
        </p:sp>
        <p:sp>
          <p:nvSpPr>
            <p:cNvPr id="79" name="正方形/長方形 78"/>
            <p:cNvSpPr/>
            <p:nvPr/>
          </p:nvSpPr>
          <p:spPr bwMode="auto">
            <a:xfrm>
              <a:off x="10661480" y="4060826"/>
              <a:ext cx="106274" cy="2627312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80" name="正方形/長方形 79"/>
            <p:cNvSpPr/>
            <p:nvPr/>
          </p:nvSpPr>
          <p:spPr bwMode="auto">
            <a:xfrm>
              <a:off x="10755065" y="4060826"/>
              <a:ext cx="93584" cy="2627312"/>
            </a:xfrm>
            <a:prstGeom prst="rect">
              <a:avLst/>
            </a:prstGeom>
            <a:solidFill>
              <a:srgbClr val="CC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15539" name="テキスト ボックス 61"/>
            <p:cNvSpPr txBox="1">
              <a:spLocks noChangeArrowheads="1"/>
            </p:cNvSpPr>
            <p:nvPr/>
          </p:nvSpPr>
          <p:spPr bwMode="auto">
            <a:xfrm>
              <a:off x="10681525" y="4537360"/>
              <a:ext cx="153907" cy="1532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lIns="0" tIns="0" rIns="0" bIns="0" anchor="ctr" anchorCtr="1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ja-JP" altLang="en-US" sz="1000">
                  <a:solidFill>
                    <a:srgbClr val="C00000"/>
                  </a:solidFill>
                  <a:latin typeface="ＭＳ Ｐゴシック" panose="020B0600070205080204" pitchFamily="50" charset="-128"/>
                </a:rPr>
                <a:t>波浪警報</a:t>
              </a:r>
              <a:r>
                <a:rPr lang="ja-JP" altLang="en-US" sz="1000">
                  <a:latin typeface="ＭＳ Ｐゴシック" panose="020B0600070205080204" pitchFamily="50" charset="-128"/>
                </a:rPr>
                <a:t>又は</a:t>
              </a:r>
              <a:r>
                <a:rPr lang="ja-JP" altLang="en-US" sz="1000">
                  <a:solidFill>
                    <a:srgbClr val="FFFF00"/>
                  </a:solidFill>
                  <a:latin typeface="ＭＳ Ｐゴシック" panose="020B0600070205080204" pitchFamily="50" charset="-128"/>
                </a:rPr>
                <a:t>波浪特別警報</a:t>
              </a:r>
            </a:p>
          </p:txBody>
        </p:sp>
      </p:grpSp>
      <p:sp>
        <p:nvSpPr>
          <p:cNvPr id="73" name="星 5 72"/>
          <p:cNvSpPr>
            <a:spLocks noChangeAspect="1"/>
          </p:cNvSpPr>
          <p:nvPr/>
        </p:nvSpPr>
        <p:spPr>
          <a:xfrm>
            <a:off x="1472345" y="3327520"/>
            <a:ext cx="119633" cy="119633"/>
          </a:xfrm>
          <a:prstGeom prst="star5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5" name="星 5 74"/>
          <p:cNvSpPr>
            <a:spLocks noChangeAspect="1"/>
          </p:cNvSpPr>
          <p:nvPr/>
        </p:nvSpPr>
        <p:spPr>
          <a:xfrm>
            <a:off x="1716458" y="3704392"/>
            <a:ext cx="119633" cy="119633"/>
          </a:xfrm>
          <a:prstGeom prst="star5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7" name="星 5 76"/>
          <p:cNvSpPr>
            <a:spLocks noChangeAspect="1"/>
          </p:cNvSpPr>
          <p:nvPr/>
        </p:nvSpPr>
        <p:spPr>
          <a:xfrm>
            <a:off x="1461220" y="4402829"/>
            <a:ext cx="119633" cy="119633"/>
          </a:xfrm>
          <a:prstGeom prst="star5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524" name="テキスト ボックス 93"/>
          <p:cNvSpPr txBox="1">
            <a:spLocks noChangeArrowheads="1"/>
          </p:cNvSpPr>
          <p:nvPr/>
        </p:nvSpPr>
        <p:spPr bwMode="auto">
          <a:xfrm>
            <a:off x="4125913" y="4757857"/>
            <a:ext cx="2681287" cy="220662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 lIns="72000" tIns="18000" rIns="72000" bIns="1800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200">
                <a:solidFill>
                  <a:srgbClr val="00B050"/>
                </a:solidFill>
                <a:latin typeface="ＭＳ Ｐゴシック" panose="020B0600070205080204" pitchFamily="50" charset="-128"/>
              </a:rPr>
              <a:t>暴風が吹き始める前に防災行動を完了</a:t>
            </a:r>
          </a:p>
        </p:txBody>
      </p:sp>
      <p:sp>
        <p:nvSpPr>
          <p:cNvPr id="15378" name="テキスト ボックス 113"/>
          <p:cNvSpPr txBox="1">
            <a:spLocks noChangeArrowheads="1"/>
          </p:cNvSpPr>
          <p:nvPr/>
        </p:nvSpPr>
        <p:spPr bwMode="auto">
          <a:xfrm>
            <a:off x="2490788" y="4914343"/>
            <a:ext cx="725487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社員の安全確保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①②③</a:t>
            </a:r>
          </a:p>
        </p:txBody>
      </p:sp>
      <p:sp>
        <p:nvSpPr>
          <p:cNvPr id="15384" name="テキスト ボックス 92"/>
          <p:cNvSpPr txBox="1">
            <a:spLocks noChangeArrowheads="1"/>
          </p:cNvSpPr>
          <p:nvPr/>
        </p:nvSpPr>
        <p:spPr bwMode="auto">
          <a:xfrm>
            <a:off x="3209925" y="4103807"/>
            <a:ext cx="73501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水門・陸閘等の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操作依頼　</a:t>
            </a:r>
            <a:r>
              <a:rPr lang="en-US" altLang="ja-JP" sz="700" dirty="0">
                <a:latin typeface="ＭＳ Ｐゴシック" panose="020B0600070205080204" pitchFamily="50" charset="-128"/>
              </a:rPr>
              <a:t>※5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（受託箇所）②④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防潮扉の閉鎖②④</a:t>
            </a:r>
          </a:p>
        </p:txBody>
      </p:sp>
      <p:sp>
        <p:nvSpPr>
          <p:cNvPr id="62" name="四角形吹き出し 2"/>
          <p:cNvSpPr>
            <a:spLocks noChangeArrowheads="1"/>
          </p:cNvSpPr>
          <p:nvPr/>
        </p:nvSpPr>
        <p:spPr bwMode="auto">
          <a:xfrm>
            <a:off x="5126038" y="5108694"/>
            <a:ext cx="3111500" cy="215900"/>
          </a:xfrm>
          <a:prstGeom prst="wedgeRectCallout">
            <a:avLst>
              <a:gd name="adj1" fmla="val 18505"/>
              <a:gd name="adj2" fmla="val -129764"/>
            </a:avLst>
          </a:prstGeom>
          <a:solidFill>
            <a:schemeClr val="bg1"/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800" dirty="0">
                <a:latin typeface="ＭＳ Ｐゴシック" panose="020B0600070205080204" pitchFamily="50" charset="-128"/>
              </a:rPr>
              <a:t>　　各社の防災計画や避難計画に基づき、全ての防災行動を完了。</a:t>
            </a:r>
            <a:endParaRPr lang="ja-JP" altLang="en-US" sz="1400" dirty="0">
              <a:latin typeface="ＭＳ Ｐゴシック" panose="020B0600070205080204" pitchFamily="50" charset="-128"/>
            </a:endParaRPr>
          </a:p>
        </p:txBody>
      </p:sp>
      <p:sp>
        <p:nvSpPr>
          <p:cNvPr id="57" name="テキスト ボックス 32"/>
          <p:cNvSpPr txBox="1">
            <a:spLocks noChangeArrowheads="1"/>
          </p:cNvSpPr>
          <p:nvPr/>
        </p:nvSpPr>
        <p:spPr bwMode="auto">
          <a:xfrm>
            <a:off x="2522150" y="4138995"/>
            <a:ext cx="615950" cy="538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社員・作業員等への避難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指示 ①②③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社員の安全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　確認 ①②③</a:t>
            </a:r>
          </a:p>
        </p:txBody>
      </p:sp>
      <p:sp>
        <p:nvSpPr>
          <p:cNvPr id="78" name="テキスト ボックス 77"/>
          <p:cNvSpPr txBox="1"/>
          <p:nvPr/>
        </p:nvSpPr>
        <p:spPr>
          <a:xfrm>
            <a:off x="8186738" y="52591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【</a:t>
            </a:r>
            <a:r>
              <a:rPr kumimoji="1" lang="ja-JP" altLang="en-US" dirty="0"/>
              <a:t>様式</a:t>
            </a:r>
            <a:r>
              <a:rPr kumimoji="1" lang="en-US" altLang="ja-JP" dirty="0"/>
              <a:t>】</a:t>
            </a:r>
            <a:endParaRPr kumimoji="1" lang="ja-JP" altLang="en-US" dirty="0"/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635A715B-6BA3-4717-BEC8-2C5882E94EA9}"/>
              </a:ext>
            </a:extLst>
          </p:cNvPr>
          <p:cNvSpPr txBox="1"/>
          <p:nvPr/>
        </p:nvSpPr>
        <p:spPr>
          <a:xfrm>
            <a:off x="8050628" y="5130374"/>
            <a:ext cx="22055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ja-JP" sz="900" dirty="0" smtClean="0"/>
              <a:t>※4</a:t>
            </a:r>
            <a:endParaRPr kumimoji="1" lang="ja-JP" altLang="en-US" sz="900" dirty="0"/>
          </a:p>
        </p:txBody>
      </p:sp>
      <p:sp>
        <p:nvSpPr>
          <p:cNvPr id="72" name="テキスト ボックス 71"/>
          <p:cNvSpPr txBox="1"/>
          <p:nvPr/>
        </p:nvSpPr>
        <p:spPr>
          <a:xfrm>
            <a:off x="1141893" y="682799"/>
            <a:ext cx="4313523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ja-JP" sz="900" dirty="0"/>
              <a:t>※</a:t>
            </a:r>
            <a:r>
              <a:rPr lang="en-US" altLang="ja-JP" sz="900" dirty="0" smtClean="0"/>
              <a:t>1</a:t>
            </a:r>
            <a:r>
              <a:rPr lang="ja-JP" altLang="en-US" sz="900" dirty="0" err="1" smtClean="0"/>
              <a:t>、</a:t>
            </a:r>
            <a:r>
              <a:rPr lang="en-US" altLang="ja-JP" sz="900" dirty="0" smtClean="0"/>
              <a:t>2</a:t>
            </a:r>
            <a:endParaRPr kumimoji="1" lang="ja-JP" altLang="en-US" sz="900" dirty="0"/>
          </a:p>
        </p:txBody>
      </p:sp>
      <p:sp>
        <p:nvSpPr>
          <p:cNvPr id="74" name="テキスト ボックス 73"/>
          <p:cNvSpPr txBox="1"/>
          <p:nvPr/>
        </p:nvSpPr>
        <p:spPr>
          <a:xfrm>
            <a:off x="1676846" y="2003447"/>
            <a:ext cx="431352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ja-JP" sz="900" dirty="0"/>
              <a:t>※</a:t>
            </a:r>
            <a:r>
              <a:rPr lang="en-US" altLang="ja-JP" sz="900" dirty="0" smtClean="0"/>
              <a:t>1</a:t>
            </a:r>
          </a:p>
          <a:p>
            <a:endParaRPr kumimoji="1" lang="ja-JP" altLang="en-US" sz="900" dirty="0"/>
          </a:p>
        </p:txBody>
      </p:sp>
      <p:sp>
        <p:nvSpPr>
          <p:cNvPr id="56" name="テキスト ボックス 55"/>
          <p:cNvSpPr txBox="1"/>
          <p:nvPr/>
        </p:nvSpPr>
        <p:spPr>
          <a:xfrm>
            <a:off x="3957496" y="21580"/>
            <a:ext cx="5210538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altLang="ja-JP" sz="800" dirty="0"/>
              <a:t>※1:</a:t>
            </a:r>
            <a:r>
              <a:rPr lang="ja-JP" altLang="en-US" sz="800" dirty="0" smtClean="0">
                <a:latin typeface="ＭＳ Ｐゴシック" panose="020B0600070205080204" pitchFamily="50" charset="-128"/>
              </a:rPr>
              <a:t>丸囲み</a:t>
            </a:r>
            <a:r>
              <a:rPr lang="ja-JP" altLang="en-US" sz="800" dirty="0">
                <a:latin typeface="ＭＳ Ｐゴシック" panose="020B0600070205080204" pitchFamily="50" charset="-128"/>
              </a:rPr>
              <a:t>の番号は</a:t>
            </a:r>
            <a:r>
              <a:rPr lang="ja-JP" altLang="en-US" sz="800" dirty="0" smtClean="0">
                <a:latin typeface="ＭＳ Ｐゴシック" panose="020B0600070205080204" pitchFamily="50" charset="-128"/>
              </a:rPr>
              <a:t>「中部港湾における</a:t>
            </a:r>
            <a:r>
              <a:rPr lang="ja-JP" altLang="en-US" sz="800" dirty="0">
                <a:latin typeface="ＭＳ Ｐゴシック" panose="020B0600070205080204" pitchFamily="50" charset="-128"/>
              </a:rPr>
              <a:t>リスクの棚卸し（主体別）」に記載されたリスクの番号を示す。　</a:t>
            </a:r>
            <a:endParaRPr lang="en-US" altLang="ja-JP" sz="800" dirty="0">
              <a:latin typeface="ＭＳ Ｐゴシック" panose="020B0600070205080204" pitchFamily="50" charset="-128"/>
            </a:endParaRPr>
          </a:p>
          <a:p>
            <a:pPr>
              <a:spcBef>
                <a:spcPct val="0"/>
              </a:spcBef>
            </a:pPr>
            <a:r>
              <a:rPr lang="ja-JP" altLang="en-US" sz="800" dirty="0" smtClean="0">
                <a:latin typeface="ＭＳ Ｐゴシック" panose="020B0600070205080204" pitchFamily="50" charset="-128"/>
              </a:rPr>
              <a:t>　表中</a:t>
            </a:r>
            <a:r>
              <a:rPr lang="ja-JP" altLang="en-US" sz="800" dirty="0">
                <a:latin typeface="ＭＳ Ｐゴシック" panose="020B0600070205080204" pitchFamily="50" charset="-128"/>
              </a:rPr>
              <a:t>の「●印」は各主体で定める数値を示す</a:t>
            </a:r>
            <a:r>
              <a:rPr lang="ja-JP" altLang="en-US" sz="800" dirty="0" smtClean="0">
                <a:latin typeface="ＭＳ Ｐゴシック" panose="020B0600070205080204" pitchFamily="50" charset="-128"/>
              </a:rPr>
              <a:t>。</a:t>
            </a:r>
            <a:endParaRPr lang="en-US" altLang="ja-JP" sz="800" dirty="0" smtClean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800" dirty="0" smtClean="0"/>
              <a:t>※2:</a:t>
            </a:r>
            <a:r>
              <a:rPr lang="ja-JP" altLang="en-US" sz="800" dirty="0" smtClean="0"/>
              <a:t>下線ありは段階的な防災行動計画に反映済</a:t>
            </a:r>
            <a:endParaRPr lang="en-US" altLang="ja-JP" sz="800" dirty="0" smtClean="0"/>
          </a:p>
          <a:p>
            <a:r>
              <a:rPr kumimoji="1" lang="en-US" altLang="ja-JP" sz="800" dirty="0" smtClean="0"/>
              <a:t>※3.</a:t>
            </a:r>
            <a:r>
              <a:rPr kumimoji="1" lang="ja-JP" altLang="en-US" sz="800" dirty="0" smtClean="0"/>
              <a:t>港長または海上保安部が各港へ警戒体制を発出する際の対応</a:t>
            </a:r>
            <a:endParaRPr kumimoji="1" lang="en-US" altLang="ja-JP" sz="800" dirty="0" smtClean="0"/>
          </a:p>
          <a:p>
            <a:pPr marL="177800" indent="-177800"/>
            <a:r>
              <a:rPr kumimoji="1" lang="en-US" altLang="ja-JP" sz="800" dirty="0" smtClean="0"/>
              <a:t>※4:</a:t>
            </a:r>
            <a:r>
              <a:rPr kumimoji="1" lang="ja-JP" altLang="en-US" sz="800" dirty="0"/>
              <a:t>各フェーズ</a:t>
            </a:r>
            <a:r>
              <a:rPr lang="ja-JP" altLang="en-US" sz="800" dirty="0"/>
              <a:t>、気象庁等の情報、港長または海上保安部が発出する各港への対応</a:t>
            </a:r>
            <a:r>
              <a:rPr lang="ja-JP" altLang="en-US" sz="800" dirty="0" smtClean="0"/>
              <a:t>等から総合的</a:t>
            </a:r>
            <a:r>
              <a:rPr lang="ja-JP" altLang="en-US" sz="800" dirty="0"/>
              <a:t>に判断し、段階毎に事前対応を行う。</a:t>
            </a:r>
            <a:r>
              <a:rPr kumimoji="1" lang="ja-JP" altLang="en-US" sz="800" dirty="0"/>
              <a:t>気象庁より「特別警報の可能性の言及があった場合」</a:t>
            </a:r>
            <a:r>
              <a:rPr lang="ja-JP" altLang="en-US" sz="800" dirty="0"/>
              <a:t>は</a:t>
            </a:r>
            <a:r>
              <a:rPr kumimoji="1" lang="ja-JP" altLang="en-US" sz="800" dirty="0"/>
              <a:t>早めの対応を行う必要がある</a:t>
            </a:r>
            <a:r>
              <a:rPr kumimoji="1" lang="ja-JP" altLang="en-US" sz="800" dirty="0" smtClean="0"/>
              <a:t>。</a:t>
            </a:r>
            <a:endParaRPr kumimoji="1" lang="en-US" altLang="ja-JP" sz="800" dirty="0" smtClean="0"/>
          </a:p>
          <a:p>
            <a:pPr marL="87313" indent="-87313"/>
            <a:r>
              <a:rPr lang="en-US" altLang="ja-JP" sz="800" dirty="0" smtClean="0"/>
              <a:t>※5:</a:t>
            </a:r>
            <a:r>
              <a:rPr lang="ja-JP" altLang="en-US" sz="800" dirty="0" smtClean="0"/>
              <a:t>水門、陸閘等の閉鎖については</a:t>
            </a:r>
            <a:r>
              <a:rPr lang="ja-JP" altLang="en-US" sz="800" dirty="0" smtClean="0">
                <a:latin typeface="ＭＳ Ｐゴシック" panose="020B0600070205080204" pitchFamily="50" charset="-128"/>
              </a:rPr>
              <a:t>海岸管理者と企業の協定</a:t>
            </a:r>
            <a:r>
              <a:rPr lang="ja-JP" altLang="en-US" sz="800" dirty="0">
                <a:latin typeface="ＭＳ Ｐゴシック" panose="020B0600070205080204" pitchFamily="50" charset="-128"/>
              </a:rPr>
              <a:t>に基づく</a:t>
            </a:r>
            <a:endParaRPr lang="en-US" altLang="ja-JP" sz="800" dirty="0">
              <a:latin typeface="ＭＳ Ｐゴシック" panose="020B0600070205080204" pitchFamily="50" charset="-128"/>
            </a:endParaRPr>
          </a:p>
          <a:p>
            <a:pPr marL="87313" indent="-87313"/>
            <a:endParaRPr kumimoji="1" lang="ja-JP" altLang="en-US" sz="800" dirty="0"/>
          </a:p>
        </p:txBody>
      </p:sp>
      <p:sp>
        <p:nvSpPr>
          <p:cNvPr id="66" name="テキスト ボックス 115"/>
          <p:cNvSpPr txBox="1">
            <a:spLocks noChangeArrowheads="1"/>
          </p:cNvSpPr>
          <p:nvPr/>
        </p:nvSpPr>
        <p:spPr bwMode="auto">
          <a:xfrm>
            <a:off x="270281" y="6761822"/>
            <a:ext cx="8737194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ja-JP" altLang="en-US" sz="600" dirty="0">
                <a:latin typeface="ＭＳ Ｐゴシック" panose="020B0600070205080204" pitchFamily="50" charset="-128"/>
              </a:rPr>
              <a:t>港</a:t>
            </a:r>
            <a:r>
              <a:rPr lang="ja-JP" altLang="en-US" sz="600" dirty="0" smtClean="0">
                <a:latin typeface="ＭＳ Ｐゴシック" panose="020B0600070205080204" pitchFamily="50" charset="-128"/>
              </a:rPr>
              <a:t>長等の</a:t>
            </a:r>
            <a:r>
              <a:rPr lang="ja-JP" altLang="en-US" sz="600" dirty="0">
                <a:latin typeface="ＭＳ Ｐゴシック" panose="020B0600070205080204" pitchFamily="50" charset="-128"/>
              </a:rPr>
              <a:t>第一警戒体制の発出は三河港で</a:t>
            </a:r>
            <a:r>
              <a:rPr lang="en-US" altLang="ja-JP" sz="600" dirty="0">
                <a:latin typeface="ＭＳ Ｐゴシック" panose="020B0600070205080204" pitchFamily="50" charset="-128"/>
              </a:rPr>
              <a:t>9</a:t>
            </a:r>
            <a:r>
              <a:rPr lang="ja-JP" altLang="en-US" sz="600" dirty="0">
                <a:latin typeface="ＭＳ Ｐゴシック" panose="020B0600070205080204" pitchFamily="50" charset="-128"/>
              </a:rPr>
              <a:t>時間前、名古屋港、衣浦港、四日市港で</a:t>
            </a:r>
            <a:r>
              <a:rPr lang="en-US" altLang="ja-JP" sz="600" dirty="0">
                <a:latin typeface="ＭＳ Ｐゴシック" panose="020B0600070205080204" pitchFamily="50" charset="-128"/>
              </a:rPr>
              <a:t>6</a:t>
            </a:r>
            <a:r>
              <a:rPr lang="ja-JP" altLang="en-US" sz="600" dirty="0">
                <a:latin typeface="ＭＳ Ｐゴシック" panose="020B0600070205080204" pitchFamily="50" charset="-128"/>
              </a:rPr>
              <a:t>時間前、清水港、田子の浦港、御前崎港で</a:t>
            </a:r>
            <a:r>
              <a:rPr lang="en-US" altLang="ja-JP" sz="600" dirty="0">
                <a:latin typeface="ＭＳ Ｐゴシック" panose="020B0600070205080204" pitchFamily="50" charset="-128"/>
              </a:rPr>
              <a:t>5</a:t>
            </a:r>
            <a:r>
              <a:rPr lang="ja-JP" altLang="en-US" sz="600" dirty="0">
                <a:latin typeface="ＭＳ Ｐゴシック" panose="020B0600070205080204" pitchFamily="50" charset="-128"/>
              </a:rPr>
              <a:t>時間前</a:t>
            </a:r>
            <a:r>
              <a:rPr lang="ja-JP" altLang="en-US" sz="600" dirty="0" smtClean="0">
                <a:latin typeface="ＭＳ Ｐゴシック" panose="020B0600070205080204" pitchFamily="50" charset="-128"/>
              </a:rPr>
              <a:t>。第二</a:t>
            </a:r>
            <a:r>
              <a:rPr lang="ja-JP" altLang="en-US" sz="600" dirty="0">
                <a:latin typeface="ＭＳ Ｐゴシック" panose="020B0600070205080204" pitchFamily="50" charset="-128"/>
              </a:rPr>
              <a:t>警戒体制の発令は三河港で</a:t>
            </a:r>
            <a:r>
              <a:rPr lang="en-US" altLang="ja-JP" sz="600" dirty="0">
                <a:latin typeface="ＭＳ Ｐゴシック" panose="020B0600070205080204" pitchFamily="50" charset="-128"/>
              </a:rPr>
              <a:t>6</a:t>
            </a:r>
            <a:r>
              <a:rPr lang="ja-JP" altLang="en-US" sz="600" dirty="0">
                <a:latin typeface="ＭＳ Ｐゴシック" panose="020B0600070205080204" pitchFamily="50" charset="-128"/>
              </a:rPr>
              <a:t>時間前、名古屋港、衣浦港、四日市港で</a:t>
            </a:r>
            <a:r>
              <a:rPr lang="en-US" altLang="ja-JP" sz="600" dirty="0">
                <a:latin typeface="ＭＳ Ｐゴシック" panose="020B0600070205080204" pitchFamily="50" charset="-128"/>
              </a:rPr>
              <a:t>3</a:t>
            </a:r>
            <a:r>
              <a:rPr lang="ja-JP" altLang="en-US" sz="600" dirty="0">
                <a:latin typeface="ＭＳ Ｐゴシック" panose="020B0600070205080204" pitchFamily="50" charset="-128"/>
              </a:rPr>
              <a:t>時間前、清水港、田子の浦港、御前崎港で</a:t>
            </a:r>
            <a:r>
              <a:rPr lang="en-US" altLang="ja-JP" sz="600" dirty="0">
                <a:latin typeface="ＭＳ Ｐゴシック" panose="020B0600070205080204" pitchFamily="50" charset="-128"/>
              </a:rPr>
              <a:t>2</a:t>
            </a:r>
            <a:r>
              <a:rPr lang="ja-JP" altLang="en-US" sz="600" dirty="0">
                <a:latin typeface="ＭＳ Ｐゴシック" panose="020B0600070205080204" pitchFamily="50" charset="-128"/>
              </a:rPr>
              <a:t>時間前。</a:t>
            </a:r>
          </a:p>
        </p:txBody>
      </p:sp>
    </p:spTree>
    <p:extLst>
      <p:ext uri="{BB962C8B-B14F-4D97-AF65-F5344CB8AC3E}">
        <p14:creationId xmlns:p14="http://schemas.microsoft.com/office/powerpoint/2010/main" val="3728567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下矢印 98"/>
          <p:cNvSpPr/>
          <p:nvPr/>
        </p:nvSpPr>
        <p:spPr>
          <a:xfrm>
            <a:off x="747882" y="2553154"/>
            <a:ext cx="190252" cy="4191024"/>
          </a:xfrm>
          <a:prstGeom prst="downArrow">
            <a:avLst>
              <a:gd name="adj1" fmla="val 52660"/>
              <a:gd name="adj2" fmla="val 98248"/>
            </a:avLst>
          </a:prstGeom>
          <a:gradFill>
            <a:gsLst>
              <a:gs pos="100000">
                <a:srgbClr val="FF0000"/>
              </a:gs>
              <a:gs pos="100000">
                <a:schemeClr val="accent1">
                  <a:lumMod val="45000"/>
                  <a:lumOff val="55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100000">
                  <a:srgbClr val="FF0000"/>
                </a:gs>
                <a:gs pos="100000">
                  <a:schemeClr val="accent1">
                    <a:lumMod val="45000"/>
                    <a:lumOff val="55000"/>
                  </a:schemeClr>
                </a:gs>
                <a:gs pos="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graphicFrame>
        <p:nvGraphicFramePr>
          <p:cNvPr id="50" name="表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0995452"/>
              </p:ext>
            </p:extLst>
          </p:nvPr>
        </p:nvGraphicFramePr>
        <p:xfrm>
          <a:off x="133350" y="2148092"/>
          <a:ext cx="8866187" cy="460216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0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1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57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61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50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506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506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2506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2506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2506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2506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2506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2506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365785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/>
                        <a:t>フェーズ</a:t>
                      </a:r>
                    </a:p>
                  </a:txBody>
                  <a:tcPr marL="91452" marR="91452" marT="45714" marB="45714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900" dirty="0"/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/>
                        <a:t>気象庁の情報</a:t>
                      </a: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/>
                        <a:t>各港の対応</a:t>
                      </a:r>
                      <a:r>
                        <a:rPr kumimoji="1" lang="en-US" altLang="ja-JP" sz="800" dirty="0" smtClean="0"/>
                        <a:t>※3</a:t>
                      </a:r>
                      <a:endParaRPr kumimoji="1" lang="ja-JP" altLang="en-US" sz="800" dirty="0"/>
                    </a:p>
                  </a:txBody>
                  <a:tcPr marL="91452" marR="91452" marT="45714" marB="45714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/>
                        <a:t>人命の安全確保、情報伝達等</a:t>
                      </a: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/>
                        <a:t>物流機能の維持</a:t>
                      </a: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/>
                        <a:t>生産機能の維持</a:t>
                      </a:r>
                    </a:p>
                  </a:txBody>
                  <a:tcPr marL="91452" marR="91452" marT="45714" marB="45714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731">
                <a:tc rowSpan="2">
                  <a:txBody>
                    <a:bodyPr/>
                    <a:lstStyle/>
                    <a:p>
                      <a:pPr algn="l"/>
                      <a:r>
                        <a:rPr kumimoji="1" lang="ja-JP" altLang="en-US" sz="900" dirty="0"/>
                        <a:t>台風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最接近の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１～５日前</a:t>
                      </a:r>
                      <a:endParaRPr kumimoji="1" lang="en-US" altLang="ja-JP" sz="900" dirty="0"/>
                    </a:p>
                  </a:txBody>
                  <a:tcPr marL="36000" marR="36000" marT="36001" marB="36001" anchor="ctr"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Ⅰ</a:t>
                      </a: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700" b="1" dirty="0">
                          <a:solidFill>
                            <a:schemeClr val="bg1"/>
                          </a:solidFill>
                        </a:rPr>
                        <a:t>情報共有・提供</a:t>
                      </a:r>
                      <a:endParaRPr lang="en-US" altLang="ja-JP" sz="700" b="1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700" b="1" dirty="0">
                          <a:solidFill>
                            <a:schemeClr val="bg1"/>
                          </a:solidFill>
                        </a:rPr>
                        <a:t>施設管理の指示</a:t>
                      </a:r>
                      <a:endParaRPr lang="en-US" altLang="ja-JP" sz="700" b="1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700" b="1" dirty="0">
                          <a:solidFill>
                            <a:schemeClr val="bg1"/>
                          </a:solidFill>
                        </a:rPr>
                        <a:t>その他</a:t>
                      </a:r>
                      <a:endParaRPr lang="en-US" altLang="ja-JP" sz="700" b="1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700" b="1" dirty="0">
                          <a:solidFill>
                            <a:schemeClr val="bg1"/>
                          </a:solidFill>
                        </a:rPr>
                        <a:t>〇移動・退避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700" b="1" dirty="0">
                          <a:solidFill>
                            <a:schemeClr val="bg1"/>
                          </a:solidFill>
                        </a:rPr>
                        <a:t>〇固定作業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700" b="1" dirty="0">
                          <a:solidFill>
                            <a:schemeClr val="bg1"/>
                          </a:solidFill>
                        </a:rPr>
                        <a:t>〇動かない資産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700" b="1" dirty="0">
                          <a:solidFill>
                            <a:schemeClr val="bg1"/>
                          </a:solidFill>
                        </a:rPr>
                        <a:t>〇移動・退避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700" b="1" dirty="0">
                          <a:solidFill>
                            <a:schemeClr val="bg1"/>
                          </a:solidFill>
                        </a:rPr>
                        <a:t>〇固定作業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700" b="1" dirty="0">
                          <a:solidFill>
                            <a:schemeClr val="bg1"/>
                          </a:solidFill>
                        </a:rPr>
                        <a:t>〇動かない資産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3266">
                <a:tc vMerge="1">
                  <a:txBody>
                    <a:bodyPr/>
                    <a:lstStyle/>
                    <a:p>
                      <a:pPr algn="l"/>
                      <a:endParaRPr kumimoji="1" lang="en-US" altLang="ja-JP" sz="900" dirty="0"/>
                    </a:p>
                  </a:txBody>
                  <a:tcPr marL="36000" marR="36000" marT="36002" marB="36002" anchor="ctr"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kumimoji="1" lang="en-US" altLang="ja-JP" sz="900" dirty="0"/>
                    </a:p>
                  </a:txBody>
                  <a:tcPr marL="91452" marR="91452" marT="45716" marB="45716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6" marB="457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6" marB="45716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9">
                <a:tc rowSpan="2">
                  <a:txBody>
                    <a:bodyPr/>
                    <a:lstStyle/>
                    <a:p>
                      <a:pPr algn="l"/>
                      <a:r>
                        <a:rPr kumimoji="1" lang="ja-JP" altLang="en-US" sz="900" dirty="0"/>
                        <a:t>台風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最接近の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１日前</a:t>
                      </a:r>
                      <a:endParaRPr kumimoji="1" lang="en-US" altLang="ja-JP" sz="900" dirty="0"/>
                    </a:p>
                  </a:txBody>
                  <a:tcPr marL="36000" marR="36000" marT="36001" marB="36001" anchor="ctr"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Ⅱ</a:t>
                      </a: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1800" dirty="0"/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634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Ⅲ</a:t>
                      </a: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kumimoji="1" lang="ja-JP" altLang="en-US" sz="900" dirty="0"/>
                        <a:t>　</a:t>
                      </a: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ja-JP" altLang="en-US" sz="900" dirty="0"/>
                        <a:t>　　　　　　　</a:t>
                      </a:r>
                      <a:endParaRPr lang="en-US" altLang="ja-JP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2989">
                <a:tc rowSpan="2">
                  <a:txBody>
                    <a:bodyPr/>
                    <a:lstStyle/>
                    <a:p>
                      <a:pPr algn="l"/>
                      <a:r>
                        <a:rPr kumimoji="1" lang="ja-JP" altLang="en-US" sz="900" dirty="0"/>
                        <a:t>台風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最接近の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半日前</a:t>
                      </a:r>
                    </a:p>
                  </a:txBody>
                  <a:tcPr marL="36000" marR="36000" marT="36001" marB="36001" anchor="ctr"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1" marB="45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altLang="ja-JP" sz="900" dirty="0"/>
                    </a:p>
                  </a:txBody>
                  <a:tcPr marL="91452" marR="91452" marT="45711" marB="4571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altLang="ja-JP" sz="900" dirty="0"/>
                    </a:p>
                  </a:txBody>
                  <a:tcPr marL="91452" marR="91452"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altLang="ja-JP" sz="900" dirty="0"/>
                    </a:p>
                  </a:txBody>
                  <a:tcPr marL="91452" marR="91452"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altLang="ja-JP" sz="900" dirty="0"/>
                    </a:p>
                  </a:txBody>
                  <a:tcPr marL="91452" marR="91452"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1" marB="45711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1" marB="45711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1" marB="45711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1" marB="45711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1" marB="45711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0874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Ⅳ</a:t>
                      </a: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/>
                    </a:p>
                  </a:txBody>
                  <a:tcPr marL="91452" marR="91452" marT="45714" marB="4571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3138"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900" dirty="0"/>
                        <a:t>台風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最接近の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６時間前</a:t>
                      </a:r>
                      <a:endParaRPr kumimoji="1" lang="en-US" altLang="ja-JP" sz="900" dirty="0"/>
                    </a:p>
                  </a:txBody>
                  <a:tcPr marL="36000" marR="36000" marT="36001" marB="36001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kumimoji="1" lang="en-US" altLang="ja-JP" sz="900" dirty="0"/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14" marB="4571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  <a:p>
                      <a:r>
                        <a:rPr kumimoji="1" lang="ja-JP" altLang="en-US" sz="900" dirty="0">
                          <a:solidFill>
                            <a:srgbClr val="0070C0"/>
                          </a:solidFill>
                        </a:rPr>
                        <a:t>　　</a:t>
                      </a:r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20712"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900" dirty="0"/>
                        <a:t>台風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最接近の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数時間前</a:t>
                      </a:r>
                    </a:p>
                    <a:p>
                      <a:pPr algn="l"/>
                      <a:endParaRPr kumimoji="1" lang="ja-JP" altLang="en-US" sz="900" dirty="0"/>
                    </a:p>
                  </a:txBody>
                  <a:tcPr marL="36000" marR="36000" marT="36001" marB="36001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14" marB="4571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73265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/>
                        <a:t>高潮</a:t>
                      </a:r>
                      <a:endParaRPr kumimoji="1" lang="en-US" altLang="ja-JP" sz="9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/>
                        <a:t>発生時</a:t>
                      </a:r>
                    </a:p>
                    <a:p>
                      <a:pPr algn="l"/>
                      <a:endParaRPr kumimoji="1" lang="ja-JP" altLang="en-US" sz="900" dirty="0"/>
                    </a:p>
                  </a:txBody>
                  <a:tcPr marL="36000" marR="36000" marT="36001" marB="36001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ja-JP" altLang="en-US" sz="900" dirty="0"/>
                    </a:p>
                  </a:txBody>
                  <a:tcPr marL="91452" marR="91452" marT="45714" marB="4571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6387" name="テキスト ボックス 42"/>
          <p:cNvSpPr txBox="1">
            <a:spLocks noChangeArrowheads="1"/>
          </p:cNvSpPr>
          <p:nvPr/>
        </p:nvSpPr>
        <p:spPr bwMode="auto">
          <a:xfrm>
            <a:off x="12700" y="1883739"/>
            <a:ext cx="186301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200" dirty="0">
                <a:latin typeface="ＭＳ Ｐゴシック" panose="020B0600070205080204" pitchFamily="50" charset="-128"/>
              </a:rPr>
              <a:t>【</a:t>
            </a:r>
            <a:r>
              <a:rPr lang="ja-JP" altLang="en-US" sz="1200" dirty="0">
                <a:latin typeface="ＭＳ Ｐゴシック" panose="020B0600070205080204" pitchFamily="50" charset="-128"/>
              </a:rPr>
              <a:t>段階的な防災行動計画</a:t>
            </a:r>
            <a:r>
              <a:rPr lang="en-US" altLang="ja-JP" sz="1200" dirty="0">
                <a:latin typeface="ＭＳ Ｐゴシック" panose="020B0600070205080204" pitchFamily="50" charset="-128"/>
              </a:rPr>
              <a:t>】</a:t>
            </a:r>
            <a:endParaRPr lang="ja-JP" altLang="en-US" sz="1200" dirty="0">
              <a:latin typeface="ＭＳ Ｐゴシック" panose="020B0600070205080204" pitchFamily="50" charset="-128"/>
            </a:endParaRPr>
          </a:p>
        </p:txBody>
      </p:sp>
      <p:sp>
        <p:nvSpPr>
          <p:cNvPr id="67" name="Rectangle 2"/>
          <p:cNvSpPr txBox="1">
            <a:spLocks noChangeArrowheads="1"/>
          </p:cNvSpPr>
          <p:nvPr/>
        </p:nvSpPr>
        <p:spPr bwMode="auto">
          <a:xfrm>
            <a:off x="-75043" y="6060"/>
            <a:ext cx="823595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9pPr>
          </a:lstStyle>
          <a:p>
            <a:pPr>
              <a:defRPr/>
            </a:pPr>
            <a:r>
              <a:rPr lang="ja-JP" altLang="en-US" sz="2000" kern="0" dirty="0"/>
              <a:t>石油製品製造業（石油精製）の対応例</a:t>
            </a:r>
          </a:p>
        </p:txBody>
      </p:sp>
      <p:sp>
        <p:nvSpPr>
          <p:cNvPr id="16389" name="テキスト ボックス 118"/>
          <p:cNvSpPr txBox="1">
            <a:spLocks noChangeArrowheads="1"/>
          </p:cNvSpPr>
          <p:nvPr/>
        </p:nvSpPr>
        <p:spPr bwMode="auto">
          <a:xfrm>
            <a:off x="2543969" y="3789568"/>
            <a:ext cx="583493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対策本部設置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（暴風圏内●時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間前）</a:t>
            </a:r>
          </a:p>
        </p:txBody>
      </p:sp>
      <p:sp>
        <p:nvSpPr>
          <p:cNvPr id="16390" name="テキスト ボックス 126"/>
          <p:cNvSpPr txBox="1">
            <a:spLocks noChangeArrowheads="1"/>
          </p:cNvSpPr>
          <p:nvPr/>
        </p:nvSpPr>
        <p:spPr bwMode="auto">
          <a:xfrm>
            <a:off x="7621588" y="3626055"/>
            <a:ext cx="61595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強風・大雨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対策強化⑧⑩</a:t>
            </a:r>
          </a:p>
        </p:txBody>
      </p:sp>
      <p:sp>
        <p:nvSpPr>
          <p:cNvPr id="16391" name="テキスト ボックス 126"/>
          <p:cNvSpPr txBox="1">
            <a:spLocks noChangeArrowheads="1"/>
          </p:cNvSpPr>
          <p:nvPr/>
        </p:nvSpPr>
        <p:spPr bwMode="auto">
          <a:xfrm>
            <a:off x="4706938" y="3673680"/>
            <a:ext cx="61595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入出荷作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業停止⑩⑭⑮</a:t>
            </a:r>
          </a:p>
        </p:txBody>
      </p:sp>
      <p:sp>
        <p:nvSpPr>
          <p:cNvPr id="16392" name="テキスト ボックス 126"/>
          <p:cNvSpPr txBox="1">
            <a:spLocks noChangeArrowheads="1"/>
          </p:cNvSpPr>
          <p:nvPr/>
        </p:nvSpPr>
        <p:spPr bwMode="auto">
          <a:xfrm>
            <a:off x="4706938" y="4172155"/>
            <a:ext cx="615950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800">
                <a:latin typeface="ＭＳ Ｐゴシック" panose="020B0600070205080204" pitchFamily="50" charset="-128"/>
              </a:rPr>
              <a:t>船舶離散⑪⑫</a:t>
            </a:r>
          </a:p>
        </p:txBody>
      </p:sp>
      <p:sp>
        <p:nvSpPr>
          <p:cNvPr id="16393" name="テキスト ボックス 119"/>
          <p:cNvSpPr txBox="1">
            <a:spLocks noChangeArrowheads="1"/>
          </p:cNvSpPr>
          <p:nvPr/>
        </p:nvSpPr>
        <p:spPr bwMode="auto">
          <a:xfrm>
            <a:off x="3975100" y="2754517"/>
            <a:ext cx="53860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納入先と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の調整⑩⑱⑲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代替生産等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の調整⑩⑱⑲</a:t>
            </a:r>
          </a:p>
        </p:txBody>
      </p:sp>
      <p:sp>
        <p:nvSpPr>
          <p:cNvPr id="16394" name="テキスト ボックス 16"/>
          <p:cNvSpPr txBox="1">
            <a:spLocks noChangeArrowheads="1"/>
          </p:cNvSpPr>
          <p:nvPr/>
        </p:nvSpPr>
        <p:spPr bwMode="auto">
          <a:xfrm>
            <a:off x="12700" y="611486"/>
            <a:ext cx="133882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200">
                <a:latin typeface="ＭＳ Ｐゴシック" panose="020B0600070205080204" pitchFamily="50" charset="-128"/>
              </a:rPr>
              <a:t>【</a:t>
            </a:r>
            <a:r>
              <a:rPr lang="ja-JP" altLang="en-US" sz="1200">
                <a:latin typeface="ＭＳ Ｐゴシック" panose="020B0600070205080204" pitchFamily="50" charset="-128"/>
              </a:rPr>
              <a:t>事前準備・対応</a:t>
            </a:r>
            <a:r>
              <a:rPr lang="en-US" altLang="ja-JP" sz="1200">
                <a:latin typeface="ＭＳ Ｐゴシック" panose="020B0600070205080204" pitchFamily="50" charset="-128"/>
              </a:rPr>
              <a:t>】</a:t>
            </a:r>
            <a:endParaRPr lang="ja-JP" altLang="en-US" sz="1200">
              <a:latin typeface="ＭＳ Ｐゴシック" panose="020B0600070205080204" pitchFamily="50" charset="-128"/>
            </a:endParaRPr>
          </a:p>
        </p:txBody>
      </p:sp>
      <p:sp>
        <p:nvSpPr>
          <p:cNvPr id="72" name="正方形/長方形 71"/>
          <p:cNvSpPr/>
          <p:nvPr/>
        </p:nvSpPr>
        <p:spPr>
          <a:xfrm>
            <a:off x="141288" y="972053"/>
            <a:ext cx="8866187" cy="936625"/>
          </a:xfrm>
          <a:prstGeom prst="rect">
            <a:avLst/>
          </a:prstGeom>
          <a:noFill/>
          <a:ln>
            <a:solidFill>
              <a:schemeClr val="tx1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eaLnBrk="1" hangingPunct="1">
              <a:defRPr/>
            </a:pPr>
            <a:endParaRPr lang="en-US" altLang="ja-JP" dirty="0">
              <a:solidFill>
                <a:schemeClr val="tx1"/>
              </a:solidFill>
            </a:endParaRPr>
          </a:p>
        </p:txBody>
      </p:sp>
      <p:sp>
        <p:nvSpPr>
          <p:cNvPr id="73" name="テキスト ボックス 72"/>
          <p:cNvSpPr txBox="1"/>
          <p:nvPr/>
        </p:nvSpPr>
        <p:spPr>
          <a:xfrm>
            <a:off x="247650" y="1021265"/>
            <a:ext cx="3119438" cy="84613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eaLnBrk="1" hangingPunct="1">
              <a:defRPr/>
            </a:pP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・台風経路・規模等の気象・災害情報の収集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①②③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 eaLnBrk="1" hangingPunct="1">
              <a:defRPr/>
            </a:pP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・社屋の浸水対策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⑯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 eaLnBrk="1" hangingPunct="1">
              <a:defRPr/>
            </a:pP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・物流設備の浸水対策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⑩⑭⑮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>
              <a:defRPr/>
            </a:pPr>
            <a:r>
              <a:rPr lang="ja-JP" altLang="en-US" sz="11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・災害時の通信設備の用意（衛星電話等）</a:t>
            </a:r>
            <a:endParaRPr lang="en-US" altLang="ja-JP" sz="11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defRPr/>
            </a:pPr>
            <a:r>
              <a:rPr lang="ja-JP" altLang="en-US" sz="1100" i="1" dirty="0">
                <a:solidFill>
                  <a:schemeClr val="bg1">
                    <a:lumMod val="50000"/>
                  </a:schemeClr>
                </a:solidFill>
              </a:rPr>
              <a:t>・対策マニュアル・防災マップの整備</a:t>
            </a:r>
            <a:endParaRPr lang="en-US" altLang="ja-JP" sz="11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4" name="テキスト ボックス 73"/>
          <p:cNvSpPr txBox="1"/>
          <p:nvPr/>
        </p:nvSpPr>
        <p:spPr>
          <a:xfrm>
            <a:off x="3763963" y="1021265"/>
            <a:ext cx="2895600" cy="84613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eaLnBrk="1" hangingPunct="1">
              <a:defRPr/>
            </a:pP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・避難訓練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①②③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 eaLnBrk="1" hangingPunct="1">
              <a:defRPr/>
            </a:pP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・避難場所の確保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①②③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>
              <a:defRPr/>
            </a:pP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・避難のルール作り（フェーズ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Ⅳ</a:t>
            </a:r>
            <a:r>
              <a:rPr lang="ja-JP" altLang="en-US" sz="1100" i="1" u="sng" dirty="0" err="1">
                <a:solidFill>
                  <a:schemeClr val="bg1">
                    <a:lumMod val="50000"/>
                  </a:schemeClr>
                </a:solidFill>
              </a:rPr>
              <a:t>までに</a:t>
            </a: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避難）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※</a:t>
            </a: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１</a:t>
            </a:r>
            <a:endParaRPr lang="en-US" altLang="ja-JP" sz="1100" i="1" u="sng" dirty="0">
              <a:solidFill>
                <a:schemeClr val="bg1">
                  <a:lumMod val="50000"/>
                </a:schemeClr>
              </a:solidFill>
            </a:endParaRPr>
          </a:p>
          <a:p>
            <a:pPr eaLnBrk="1" hangingPunct="1">
              <a:defRPr/>
            </a:pP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・他社との避難ルール・場所、資機材の情報共有</a:t>
            </a:r>
            <a:endParaRPr lang="en-US" altLang="ja-JP" sz="1100" i="1" u="sng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defRPr/>
            </a:pP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・避難誘導看板設置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①②③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2" name="テキスト ボックス 69"/>
          <p:cNvSpPr txBox="1">
            <a:spLocks noChangeArrowheads="1"/>
          </p:cNvSpPr>
          <p:nvPr/>
        </p:nvSpPr>
        <p:spPr bwMode="auto">
          <a:xfrm>
            <a:off x="6997700" y="1021265"/>
            <a:ext cx="1941513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100" i="1" dirty="0">
                <a:solidFill>
                  <a:schemeClr val="bg1">
                    <a:lumMod val="50000"/>
                  </a:schemeClr>
                </a:solidFill>
              </a:rPr>
              <a:t>・社員安否確認システム整備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100" i="1" dirty="0">
                <a:solidFill>
                  <a:schemeClr val="bg1">
                    <a:lumMod val="50000"/>
                  </a:schemeClr>
                </a:solidFill>
              </a:rPr>
              <a:t>・食料、水の備蓄（</a:t>
            </a:r>
            <a:r>
              <a:rPr lang="en-US" altLang="ja-JP" sz="1100" i="1" dirty="0">
                <a:solidFill>
                  <a:schemeClr val="bg1">
                    <a:lumMod val="50000"/>
                  </a:schemeClr>
                </a:solidFill>
              </a:rPr>
              <a:t>3</a:t>
            </a:r>
            <a:r>
              <a:rPr lang="ja-JP" altLang="en-US" sz="1100" i="1" dirty="0">
                <a:solidFill>
                  <a:schemeClr val="bg1">
                    <a:lumMod val="50000"/>
                  </a:schemeClr>
                </a:solidFill>
              </a:rPr>
              <a:t>日）</a:t>
            </a:r>
            <a:endParaRPr lang="en-US" altLang="ja-JP" sz="11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100" i="1" dirty="0">
                <a:solidFill>
                  <a:srgbClr val="0000FF"/>
                </a:solidFill>
                <a:latin typeface="ＭＳ Ｐゴシック" panose="020B0600070205080204" pitchFamily="50" charset="-128"/>
              </a:rPr>
              <a:t>・暴風対策として一部鉄鋼を補強</a:t>
            </a:r>
            <a:endParaRPr lang="en-US" altLang="ja-JP" sz="1100" i="1" dirty="0">
              <a:solidFill>
                <a:srgbClr val="0000FF"/>
              </a:solidFill>
              <a:latin typeface="ＭＳ Ｐゴシック" panose="020B0600070205080204" pitchFamily="50" charset="-128"/>
            </a:endParaRPr>
          </a:p>
        </p:txBody>
      </p:sp>
      <p:sp>
        <p:nvSpPr>
          <p:cNvPr id="16400" name="テキスト ボックス 36"/>
          <p:cNvSpPr txBox="1">
            <a:spLocks noChangeArrowheads="1"/>
          </p:cNvSpPr>
          <p:nvPr/>
        </p:nvSpPr>
        <p:spPr bwMode="auto">
          <a:xfrm>
            <a:off x="3224213" y="3394280"/>
            <a:ext cx="687387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社屋の浸水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　対策実施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（土の</a:t>
            </a:r>
            <a:r>
              <a:rPr lang="ja-JP" altLang="en-US" sz="700" dirty="0" err="1">
                <a:latin typeface="ＭＳ Ｐゴシック" panose="020B0600070205080204" pitchFamily="50" charset="-128"/>
              </a:rPr>
              <a:t>う</a:t>
            </a:r>
            <a:r>
              <a:rPr lang="ja-JP" altLang="en-US" sz="700" dirty="0">
                <a:latin typeface="ＭＳ Ｐゴシック" panose="020B0600070205080204" pitchFamily="50" charset="-128"/>
              </a:rPr>
              <a:t>設置等）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⑯</a:t>
            </a:r>
          </a:p>
        </p:txBody>
      </p:sp>
      <p:sp>
        <p:nvSpPr>
          <p:cNvPr id="16402" name="テキスト ボックス 108"/>
          <p:cNvSpPr txBox="1">
            <a:spLocks noChangeArrowheads="1"/>
          </p:cNvSpPr>
          <p:nvPr/>
        </p:nvSpPr>
        <p:spPr bwMode="auto">
          <a:xfrm>
            <a:off x="2500313" y="2754517"/>
            <a:ext cx="71437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社員への気象　　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　情報提供 ①②③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社員の状況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　把握 ①②③</a:t>
            </a:r>
          </a:p>
        </p:txBody>
      </p:sp>
      <p:sp>
        <p:nvSpPr>
          <p:cNvPr id="51" name="正方形/長方形 50"/>
          <p:cNvSpPr/>
          <p:nvPr/>
        </p:nvSpPr>
        <p:spPr bwMode="auto">
          <a:xfrm>
            <a:off x="133350" y="4721430"/>
            <a:ext cx="8866188" cy="276225"/>
          </a:xfrm>
          <a:prstGeom prst="rect">
            <a:avLst/>
          </a:prstGeom>
          <a:solidFill>
            <a:srgbClr val="00B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grpSp>
        <p:nvGrpSpPr>
          <p:cNvPr id="16546" name="グループ化 52"/>
          <p:cNvGrpSpPr>
            <a:grpSpLocks/>
          </p:cNvGrpSpPr>
          <p:nvPr/>
        </p:nvGrpSpPr>
        <p:grpSpPr bwMode="auto">
          <a:xfrm>
            <a:off x="976304" y="2532267"/>
            <a:ext cx="1477988" cy="4211638"/>
            <a:chOff x="10455277" y="2476501"/>
            <a:chExt cx="1478344" cy="4211637"/>
          </a:xfrm>
        </p:grpSpPr>
        <p:grpSp>
          <p:nvGrpSpPr>
            <p:cNvPr id="16547" name="グループ化 1"/>
            <p:cNvGrpSpPr>
              <a:grpSpLocks/>
            </p:cNvGrpSpPr>
            <p:nvPr/>
          </p:nvGrpSpPr>
          <p:grpSpPr bwMode="auto">
            <a:xfrm>
              <a:off x="11406653" y="2633664"/>
              <a:ext cx="526968" cy="4054474"/>
              <a:chOff x="1933575" y="2588865"/>
              <a:chExt cx="526904" cy="4054823"/>
            </a:xfrm>
          </p:grpSpPr>
          <p:sp>
            <p:nvSpPr>
              <p:cNvPr id="71" name="正方形/長方形 70"/>
              <p:cNvSpPr/>
              <p:nvPr/>
            </p:nvSpPr>
            <p:spPr bwMode="auto">
              <a:xfrm>
                <a:off x="1938103" y="2588865"/>
                <a:ext cx="249267" cy="1925802"/>
              </a:xfrm>
              <a:prstGeom prst="rect">
                <a:avLst/>
              </a:prstGeom>
              <a:gradFill>
                <a:gsLst>
                  <a:gs pos="100000">
                    <a:srgbClr val="FFCC99"/>
                  </a:gs>
                  <a:gs pos="100000">
                    <a:schemeClr val="accent1">
                      <a:lumMod val="45000"/>
                      <a:lumOff val="55000"/>
                    </a:schemeClr>
                  </a:gs>
                  <a:gs pos="0">
                    <a:schemeClr val="bg1"/>
                  </a:gs>
                  <a:gs pos="40000">
                    <a:srgbClr val="FFCC99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ja-JP" altLang="en-US"/>
              </a:p>
            </p:txBody>
          </p:sp>
          <p:sp>
            <p:nvSpPr>
              <p:cNvPr id="79" name="正方形/長方形 78"/>
              <p:cNvSpPr/>
              <p:nvPr/>
            </p:nvSpPr>
            <p:spPr bwMode="auto">
              <a:xfrm>
                <a:off x="2203246" y="3373157"/>
                <a:ext cx="249268" cy="3270531"/>
              </a:xfrm>
              <a:prstGeom prst="rect">
                <a:avLst/>
              </a:prstGeom>
              <a:gradFill>
                <a:gsLst>
                  <a:gs pos="100000">
                    <a:srgbClr val="FFC000"/>
                  </a:gs>
                  <a:gs pos="100000">
                    <a:srgbClr val="FFCC99"/>
                  </a:gs>
                  <a:gs pos="100000">
                    <a:schemeClr val="accent1">
                      <a:lumMod val="45000"/>
                      <a:lumOff val="55000"/>
                    </a:schemeClr>
                  </a:gs>
                  <a:gs pos="0">
                    <a:schemeClr val="bg1"/>
                  </a:gs>
                  <a:gs pos="40000">
                    <a:srgbClr val="FFC000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ja-JP" altLang="en-US"/>
              </a:p>
            </p:txBody>
          </p:sp>
          <p:sp>
            <p:nvSpPr>
              <p:cNvPr id="16563" name="テキスト ボックス 62"/>
              <p:cNvSpPr txBox="1">
                <a:spLocks noChangeArrowheads="1"/>
              </p:cNvSpPr>
              <p:nvPr/>
            </p:nvSpPr>
            <p:spPr bwMode="auto">
              <a:xfrm>
                <a:off x="1961158" y="3344863"/>
                <a:ext cx="205184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800">
                    <a:solidFill>
                      <a:srgbClr val="FF0000"/>
                    </a:solidFill>
                    <a:latin typeface="ＭＳ Ｐゴシック" panose="020B0600070205080204" pitchFamily="50" charset="-128"/>
                  </a:rPr>
                  <a:t>第一</a:t>
                </a:r>
                <a:endParaRPr lang="en-US" altLang="ja-JP" sz="800">
                  <a:solidFill>
                    <a:srgbClr val="FF0000"/>
                  </a:solidFill>
                  <a:latin typeface="ＭＳ Ｐゴシック" panose="020B0600070205080204" pitchFamily="50" charset="-128"/>
                </a:endParaRP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800">
                    <a:solidFill>
                      <a:srgbClr val="FF0000"/>
                    </a:solidFill>
                    <a:latin typeface="ＭＳ Ｐゴシック" panose="020B0600070205080204" pitchFamily="50" charset="-128"/>
                  </a:rPr>
                  <a:t>警戒</a:t>
                </a:r>
              </a:p>
            </p:txBody>
          </p:sp>
          <p:sp>
            <p:nvSpPr>
              <p:cNvPr id="16564" name="テキスト ボックス 62"/>
              <p:cNvSpPr txBox="1">
                <a:spLocks noChangeArrowheads="1"/>
              </p:cNvSpPr>
              <p:nvPr/>
            </p:nvSpPr>
            <p:spPr bwMode="auto">
              <a:xfrm>
                <a:off x="2237383" y="3789040"/>
                <a:ext cx="205184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800">
                    <a:solidFill>
                      <a:srgbClr val="FF0000"/>
                    </a:solidFill>
                    <a:latin typeface="ＭＳ Ｐゴシック" panose="020B0600070205080204" pitchFamily="50" charset="-128"/>
                  </a:rPr>
                  <a:t>第二</a:t>
                </a:r>
                <a:endParaRPr lang="en-US" altLang="ja-JP" sz="800">
                  <a:solidFill>
                    <a:srgbClr val="FF0000"/>
                  </a:solidFill>
                  <a:latin typeface="ＭＳ Ｐゴシック" panose="020B0600070205080204" pitchFamily="50" charset="-128"/>
                </a:endParaRP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800">
                    <a:solidFill>
                      <a:srgbClr val="FF0000"/>
                    </a:solidFill>
                    <a:latin typeface="ＭＳ Ｐゴシック" panose="020B0600070205080204" pitchFamily="50" charset="-128"/>
                  </a:rPr>
                  <a:t>警戒</a:t>
                </a:r>
              </a:p>
            </p:txBody>
          </p:sp>
          <p:sp>
            <p:nvSpPr>
              <p:cNvPr id="16565" name="テキスト ボックス 59"/>
              <p:cNvSpPr txBox="1">
                <a:spLocks noChangeArrowheads="1"/>
              </p:cNvSpPr>
              <p:nvPr/>
            </p:nvSpPr>
            <p:spPr bwMode="auto">
              <a:xfrm>
                <a:off x="1933575" y="3692530"/>
                <a:ext cx="230859" cy="5540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強風域</a:t>
                </a:r>
                <a:endParaRPr lang="en-US" altLang="ja-JP" sz="600" dirty="0">
                  <a:latin typeface="ＭＳ Ｐゴシック" panose="020B0600070205080204" pitchFamily="50" charset="-128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が港湾</a:t>
                </a:r>
                <a:endParaRPr lang="en-US" altLang="ja-JP" sz="600" dirty="0">
                  <a:latin typeface="ＭＳ Ｐゴシック" panose="020B0600070205080204" pitchFamily="50" charset="-128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 err="1">
                    <a:latin typeface="ＭＳ Ｐゴシック" panose="020B0600070205080204" pitchFamily="50" charset="-128"/>
                  </a:rPr>
                  <a:t>にかか</a:t>
                </a:r>
                <a:endParaRPr lang="en-US" altLang="ja-JP" sz="600" dirty="0">
                  <a:latin typeface="ＭＳ Ｐゴシック" panose="020B0600070205080204" pitchFamily="50" charset="-128"/>
                </a:endParaRPr>
              </a:p>
              <a:p>
                <a:pPr>
                  <a:spcBef>
                    <a:spcPct val="0"/>
                  </a:spcBef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る</a:t>
                </a:r>
                <a:r>
                  <a:rPr lang="en-US" altLang="ja-JP" sz="600" dirty="0">
                    <a:latin typeface="ＭＳ Ｐゴシック" panose="020B0600070205080204" pitchFamily="50" charset="-128"/>
                  </a:rPr>
                  <a:t>9</a:t>
                </a:r>
                <a:r>
                  <a:rPr lang="ja-JP" altLang="en-US" sz="600" dirty="0">
                    <a:latin typeface="ＭＳ Ｐゴシック" panose="020B0600070205080204" pitchFamily="50" charset="-128"/>
                  </a:rPr>
                  <a:t>～</a:t>
                </a:r>
                <a:r>
                  <a:rPr lang="en-US" altLang="ja-JP" sz="600" dirty="0">
                    <a:latin typeface="ＭＳ Ｐゴシック" panose="020B0600070205080204" pitchFamily="50" charset="-128"/>
                  </a:rPr>
                  <a:t>5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時間前</a:t>
                </a:r>
                <a:endParaRPr lang="en-US" altLang="ja-JP" sz="600" dirty="0">
                  <a:latin typeface="ＭＳ Ｐゴシック" panose="020B0600070205080204" pitchFamily="50" charset="-128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に発出</a:t>
                </a:r>
              </a:p>
            </p:txBody>
          </p:sp>
          <p:sp>
            <p:nvSpPr>
              <p:cNvPr id="16566" name="テキスト ボックス 59"/>
              <p:cNvSpPr txBox="1">
                <a:spLocks noChangeArrowheads="1"/>
              </p:cNvSpPr>
              <p:nvPr/>
            </p:nvSpPr>
            <p:spPr bwMode="auto">
              <a:xfrm>
                <a:off x="2229620" y="4083422"/>
                <a:ext cx="230859" cy="5540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強風域</a:t>
                </a:r>
                <a:endParaRPr lang="en-US" altLang="ja-JP" sz="600" dirty="0">
                  <a:latin typeface="ＭＳ Ｐゴシック" panose="020B0600070205080204" pitchFamily="50" charset="-128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が港湾</a:t>
                </a:r>
                <a:endParaRPr lang="en-US" altLang="ja-JP" sz="600" dirty="0">
                  <a:latin typeface="ＭＳ Ｐゴシック" panose="020B0600070205080204" pitchFamily="50" charset="-128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にかか</a:t>
                </a:r>
                <a:endParaRPr lang="en-US" altLang="ja-JP" sz="600" dirty="0">
                  <a:latin typeface="ＭＳ Ｐゴシック" panose="020B0600070205080204" pitchFamily="50" charset="-128"/>
                </a:endParaRPr>
              </a:p>
              <a:p>
                <a:pPr>
                  <a:spcBef>
                    <a:spcPct val="0"/>
                  </a:spcBef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る</a:t>
                </a:r>
                <a:r>
                  <a:rPr lang="en-US" altLang="ja-JP" sz="600" dirty="0">
                    <a:latin typeface="ＭＳ Ｐゴシック" panose="020B0600070205080204" pitchFamily="50" charset="-128"/>
                  </a:rPr>
                  <a:t>6</a:t>
                </a:r>
                <a:r>
                  <a:rPr lang="ja-JP" altLang="en-US" sz="600" dirty="0">
                    <a:latin typeface="ＭＳ Ｐゴシック" panose="020B0600070205080204" pitchFamily="50" charset="-128"/>
                  </a:rPr>
                  <a:t>～</a:t>
                </a:r>
                <a:r>
                  <a:rPr lang="en-US" altLang="ja-JP" sz="600" dirty="0">
                    <a:latin typeface="ＭＳ Ｐゴシック" panose="020B0600070205080204" pitchFamily="50" charset="-128"/>
                  </a:rPr>
                  <a:t>2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時間前</a:t>
                </a:r>
                <a:endParaRPr lang="en-US" altLang="ja-JP" sz="600" dirty="0">
                  <a:latin typeface="ＭＳ Ｐゴシック" panose="020B0600070205080204" pitchFamily="50" charset="-128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に発出</a:t>
                </a:r>
              </a:p>
            </p:txBody>
          </p:sp>
        </p:grpSp>
        <p:sp>
          <p:nvSpPr>
            <p:cNvPr id="55" name="正方形/長方形 54"/>
            <p:cNvSpPr/>
            <p:nvPr/>
          </p:nvSpPr>
          <p:spPr bwMode="auto">
            <a:xfrm>
              <a:off x="10455277" y="2476501"/>
              <a:ext cx="158788" cy="4211637"/>
            </a:xfrm>
            <a:prstGeom prst="rect">
              <a:avLst/>
            </a:prstGeom>
            <a:solidFill>
              <a:srgbClr val="68CE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anchor="ctr" anchorCtr="1"/>
            <a:lstStyle/>
            <a:p>
              <a:pPr algn="ctr">
                <a:defRPr/>
              </a:pPr>
              <a:r>
                <a:rPr lang="zh-TW" altLang="en-US" sz="1000" dirty="0">
                  <a:solidFill>
                    <a:srgbClr val="000000"/>
                  </a:solidFill>
                </a:rPr>
                <a:t>台風進路予報</a:t>
              </a:r>
              <a:r>
                <a:rPr lang="ja-JP" altLang="en-US" sz="1000" dirty="0">
                  <a:solidFill>
                    <a:srgbClr val="000000"/>
                  </a:solidFill>
                </a:rPr>
                <a:t>　・　台風に関する気象情報（随時発表）</a:t>
              </a:r>
            </a:p>
          </p:txBody>
        </p:sp>
        <p:sp>
          <p:nvSpPr>
            <p:cNvPr id="56" name="正方形/長方形 55"/>
            <p:cNvSpPr/>
            <p:nvPr/>
          </p:nvSpPr>
          <p:spPr bwMode="auto">
            <a:xfrm>
              <a:off x="10918938" y="3355976"/>
              <a:ext cx="161964" cy="1116013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anchor="ctr" anchorCtr="1"/>
            <a:lstStyle/>
            <a:p>
              <a:pPr algn="ctr">
                <a:defRPr/>
              </a:pPr>
              <a:r>
                <a:rPr lang="ja-JP" altLang="en-US" sz="1000" dirty="0">
                  <a:solidFill>
                    <a:srgbClr val="FF0000"/>
                  </a:solidFill>
                </a:rPr>
                <a:t>強風注意報</a:t>
              </a:r>
            </a:p>
          </p:txBody>
        </p:sp>
        <p:sp>
          <p:nvSpPr>
            <p:cNvPr id="57" name="正方形/長方形 56"/>
            <p:cNvSpPr/>
            <p:nvPr/>
          </p:nvSpPr>
          <p:spPr bwMode="auto">
            <a:xfrm>
              <a:off x="10899884" y="4419601"/>
              <a:ext cx="93684" cy="2268537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58" name="正方形/長方形 57"/>
            <p:cNvSpPr/>
            <p:nvPr/>
          </p:nvSpPr>
          <p:spPr bwMode="auto">
            <a:xfrm>
              <a:off x="10993568" y="4419601"/>
              <a:ext cx="95273" cy="2268537"/>
            </a:xfrm>
            <a:prstGeom prst="rect">
              <a:avLst/>
            </a:prstGeom>
            <a:solidFill>
              <a:srgbClr val="CC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16552" name="テキスト ボックス 46"/>
            <p:cNvSpPr txBox="1">
              <a:spLocks noChangeArrowheads="1"/>
            </p:cNvSpPr>
            <p:nvPr/>
          </p:nvSpPr>
          <p:spPr bwMode="auto">
            <a:xfrm>
              <a:off x="10925137" y="4681688"/>
              <a:ext cx="153907" cy="1532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lIns="0" tIns="0" rIns="0" bIns="0" anchor="ctr" anchorCtr="1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ja-JP" altLang="en-US" sz="1000">
                  <a:solidFill>
                    <a:srgbClr val="C00000"/>
                  </a:solidFill>
                  <a:latin typeface="ＭＳ Ｐゴシック" panose="020B0600070205080204" pitchFamily="50" charset="-128"/>
                </a:rPr>
                <a:t>暴風警報</a:t>
              </a:r>
              <a:r>
                <a:rPr lang="ja-JP" altLang="en-US" sz="1000">
                  <a:latin typeface="ＭＳ Ｐゴシック" panose="020B0600070205080204" pitchFamily="50" charset="-128"/>
                </a:rPr>
                <a:t>又は</a:t>
              </a:r>
              <a:r>
                <a:rPr lang="ja-JP" altLang="en-US" sz="1000">
                  <a:solidFill>
                    <a:srgbClr val="FFFF00"/>
                  </a:solidFill>
                  <a:latin typeface="ＭＳ Ｐゴシック" panose="020B0600070205080204" pitchFamily="50" charset="-128"/>
                </a:rPr>
                <a:t>暴風特別警報</a:t>
              </a:r>
            </a:p>
          </p:txBody>
        </p:sp>
        <p:sp>
          <p:nvSpPr>
            <p:cNvPr id="60" name="正方形/長方形 59"/>
            <p:cNvSpPr/>
            <p:nvPr/>
          </p:nvSpPr>
          <p:spPr bwMode="auto">
            <a:xfrm>
              <a:off x="11157121" y="3725864"/>
              <a:ext cx="161964" cy="1079500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anchor="ctr" anchorCtr="1"/>
            <a:lstStyle/>
            <a:p>
              <a:pPr algn="ctr">
                <a:defRPr/>
              </a:pPr>
              <a:r>
                <a:rPr lang="ja-JP" altLang="en-US" sz="1000" dirty="0">
                  <a:solidFill>
                    <a:srgbClr val="FF0000"/>
                  </a:solidFill>
                </a:rPr>
                <a:t>高潮注意報</a:t>
              </a:r>
            </a:p>
          </p:txBody>
        </p:sp>
        <p:sp>
          <p:nvSpPr>
            <p:cNvPr id="61" name="正方形/長方形 60"/>
            <p:cNvSpPr/>
            <p:nvPr/>
          </p:nvSpPr>
          <p:spPr bwMode="auto">
            <a:xfrm>
              <a:off x="11144417" y="4779963"/>
              <a:ext cx="106388" cy="1908175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62" name="正方形/長方形 61"/>
            <p:cNvSpPr/>
            <p:nvPr/>
          </p:nvSpPr>
          <p:spPr bwMode="auto">
            <a:xfrm>
              <a:off x="11236515" y="4779963"/>
              <a:ext cx="106388" cy="1908175"/>
            </a:xfrm>
            <a:prstGeom prst="rect">
              <a:avLst/>
            </a:prstGeom>
            <a:solidFill>
              <a:srgbClr val="CC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16556" name="テキスト ボックス 54"/>
            <p:cNvSpPr txBox="1">
              <a:spLocks noChangeArrowheads="1"/>
            </p:cNvSpPr>
            <p:nvPr/>
          </p:nvSpPr>
          <p:spPr bwMode="auto">
            <a:xfrm>
              <a:off x="11166940" y="4956124"/>
              <a:ext cx="153907" cy="1532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lIns="0" tIns="0" rIns="0" bIns="0" anchor="ctr" anchorCtr="1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ja-JP" altLang="en-US" sz="1000">
                  <a:solidFill>
                    <a:srgbClr val="C00000"/>
                  </a:solidFill>
                  <a:latin typeface="ＭＳ Ｐゴシック" panose="020B0600070205080204" pitchFamily="50" charset="-128"/>
                </a:rPr>
                <a:t>高潮警報</a:t>
              </a:r>
              <a:r>
                <a:rPr lang="ja-JP" altLang="en-US" sz="1000">
                  <a:latin typeface="ＭＳ Ｐゴシック" panose="020B0600070205080204" pitchFamily="50" charset="-128"/>
                </a:rPr>
                <a:t>又は</a:t>
              </a:r>
              <a:r>
                <a:rPr lang="ja-JP" altLang="en-US" sz="1000">
                  <a:solidFill>
                    <a:srgbClr val="FFFF00"/>
                  </a:solidFill>
                  <a:latin typeface="ＭＳ Ｐゴシック" panose="020B0600070205080204" pitchFamily="50" charset="-128"/>
                </a:rPr>
                <a:t>高潮特別警報</a:t>
              </a:r>
            </a:p>
          </p:txBody>
        </p:sp>
        <p:sp>
          <p:nvSpPr>
            <p:cNvPr id="64" name="正方形/長方形 63"/>
            <p:cNvSpPr/>
            <p:nvPr/>
          </p:nvSpPr>
          <p:spPr bwMode="auto">
            <a:xfrm>
              <a:off x="10664877" y="2943995"/>
              <a:ext cx="161964" cy="1080000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anchor="ctr" anchorCtr="1"/>
            <a:lstStyle/>
            <a:p>
              <a:pPr algn="ctr">
                <a:defRPr/>
              </a:pPr>
              <a:r>
                <a:rPr lang="ja-JP" altLang="en-US" sz="1000" dirty="0">
                  <a:solidFill>
                    <a:srgbClr val="FF0000"/>
                  </a:solidFill>
                </a:rPr>
                <a:t>波浪注意報</a:t>
              </a:r>
            </a:p>
          </p:txBody>
        </p:sp>
        <p:sp>
          <p:nvSpPr>
            <p:cNvPr id="65" name="正方形/長方形 64"/>
            <p:cNvSpPr/>
            <p:nvPr/>
          </p:nvSpPr>
          <p:spPr bwMode="auto">
            <a:xfrm>
              <a:off x="10660113" y="4060826"/>
              <a:ext cx="106389" cy="2627312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69" name="正方形/長方形 68"/>
            <p:cNvSpPr/>
            <p:nvPr/>
          </p:nvSpPr>
          <p:spPr bwMode="auto">
            <a:xfrm>
              <a:off x="10753799" y="4060826"/>
              <a:ext cx="93684" cy="2627312"/>
            </a:xfrm>
            <a:prstGeom prst="rect">
              <a:avLst/>
            </a:prstGeom>
            <a:solidFill>
              <a:srgbClr val="CC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16560" name="テキスト ボックス 61"/>
            <p:cNvSpPr txBox="1">
              <a:spLocks noChangeArrowheads="1"/>
            </p:cNvSpPr>
            <p:nvPr/>
          </p:nvSpPr>
          <p:spPr bwMode="auto">
            <a:xfrm>
              <a:off x="10681525" y="4537360"/>
              <a:ext cx="153907" cy="1532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lIns="0" tIns="0" rIns="0" bIns="0" anchor="ctr" anchorCtr="1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ja-JP" altLang="en-US" sz="1000">
                  <a:solidFill>
                    <a:srgbClr val="C00000"/>
                  </a:solidFill>
                  <a:latin typeface="ＭＳ Ｐゴシック" panose="020B0600070205080204" pitchFamily="50" charset="-128"/>
                </a:rPr>
                <a:t>波浪警報</a:t>
              </a:r>
              <a:r>
                <a:rPr lang="ja-JP" altLang="en-US" sz="1000">
                  <a:latin typeface="ＭＳ Ｐゴシック" panose="020B0600070205080204" pitchFamily="50" charset="-128"/>
                </a:rPr>
                <a:t>又は</a:t>
              </a:r>
              <a:r>
                <a:rPr lang="ja-JP" altLang="en-US" sz="1000">
                  <a:solidFill>
                    <a:srgbClr val="FFFF00"/>
                  </a:solidFill>
                  <a:latin typeface="ＭＳ Ｐゴシック" panose="020B0600070205080204" pitchFamily="50" charset="-128"/>
                </a:rPr>
                <a:t>波浪特別警報</a:t>
              </a:r>
            </a:p>
          </p:txBody>
        </p:sp>
      </p:grpSp>
      <p:sp>
        <p:nvSpPr>
          <p:cNvPr id="52" name="星 5 51"/>
          <p:cNvSpPr>
            <a:spLocks noChangeAspect="1"/>
          </p:cNvSpPr>
          <p:nvPr/>
        </p:nvSpPr>
        <p:spPr>
          <a:xfrm>
            <a:off x="1453295" y="3303793"/>
            <a:ext cx="119633" cy="119633"/>
          </a:xfrm>
          <a:prstGeom prst="star5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4" name="星 5 53"/>
          <p:cNvSpPr>
            <a:spLocks noChangeAspect="1"/>
          </p:cNvSpPr>
          <p:nvPr/>
        </p:nvSpPr>
        <p:spPr>
          <a:xfrm>
            <a:off x="1701218" y="3695905"/>
            <a:ext cx="119633" cy="119633"/>
          </a:xfrm>
          <a:prstGeom prst="star5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3" name="星 5 62"/>
          <p:cNvSpPr>
            <a:spLocks noChangeAspect="1"/>
          </p:cNvSpPr>
          <p:nvPr/>
        </p:nvSpPr>
        <p:spPr>
          <a:xfrm>
            <a:off x="1451695" y="4379102"/>
            <a:ext cx="119633" cy="119633"/>
          </a:xfrm>
          <a:prstGeom prst="star5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545" name="テキスト ボックス 93"/>
          <p:cNvSpPr txBox="1">
            <a:spLocks noChangeArrowheads="1"/>
          </p:cNvSpPr>
          <p:nvPr/>
        </p:nvSpPr>
        <p:spPr bwMode="auto">
          <a:xfrm>
            <a:off x="4114800" y="4745242"/>
            <a:ext cx="2681288" cy="222250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 lIns="72000" tIns="18000" rIns="72000" bIns="1800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200">
                <a:solidFill>
                  <a:srgbClr val="00B050"/>
                </a:solidFill>
                <a:latin typeface="ＭＳ Ｐゴシック" panose="020B0600070205080204" pitchFamily="50" charset="-128"/>
              </a:rPr>
              <a:t>暴風が吹き始める前に防災行動を完了</a:t>
            </a:r>
          </a:p>
        </p:txBody>
      </p:sp>
      <p:sp>
        <p:nvSpPr>
          <p:cNvPr id="16401" name="テキスト ボックス 113"/>
          <p:cNvSpPr txBox="1">
            <a:spLocks noChangeArrowheads="1"/>
          </p:cNvSpPr>
          <p:nvPr/>
        </p:nvSpPr>
        <p:spPr bwMode="auto">
          <a:xfrm>
            <a:off x="2490788" y="4884942"/>
            <a:ext cx="725487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社員の安全確保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①②③</a:t>
            </a:r>
          </a:p>
        </p:txBody>
      </p:sp>
      <p:sp>
        <p:nvSpPr>
          <p:cNvPr id="70" name="四角形吹き出し 2"/>
          <p:cNvSpPr>
            <a:spLocks noChangeArrowheads="1"/>
          </p:cNvSpPr>
          <p:nvPr/>
        </p:nvSpPr>
        <p:spPr bwMode="auto">
          <a:xfrm>
            <a:off x="5126038" y="5116632"/>
            <a:ext cx="3111500" cy="215900"/>
          </a:xfrm>
          <a:prstGeom prst="wedgeRectCallout">
            <a:avLst>
              <a:gd name="adj1" fmla="val 18505"/>
              <a:gd name="adj2" fmla="val -129764"/>
            </a:avLst>
          </a:prstGeom>
          <a:solidFill>
            <a:schemeClr val="bg1"/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800" dirty="0">
                <a:latin typeface="ＭＳ Ｐゴシック" panose="020B0600070205080204" pitchFamily="50" charset="-128"/>
              </a:rPr>
              <a:t>　　各社の防災計画や避難計画に基づき、全ての防災行動を完了。</a:t>
            </a:r>
            <a:endParaRPr lang="ja-JP" altLang="en-US" sz="1400" dirty="0">
              <a:latin typeface="ＭＳ Ｐゴシック" panose="020B0600070205080204" pitchFamily="50" charset="-128"/>
            </a:endParaRPr>
          </a:p>
        </p:txBody>
      </p:sp>
      <p:sp>
        <p:nvSpPr>
          <p:cNvPr id="66" name="テキスト ボックス 32"/>
          <p:cNvSpPr txBox="1">
            <a:spLocks noChangeArrowheads="1"/>
          </p:cNvSpPr>
          <p:nvPr/>
        </p:nvSpPr>
        <p:spPr bwMode="auto">
          <a:xfrm>
            <a:off x="2528643" y="4129411"/>
            <a:ext cx="615950" cy="538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社員・作業員等への避難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指示 ①②③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社員の安全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　確認 ①②③</a:t>
            </a:r>
          </a:p>
        </p:txBody>
      </p:sp>
      <p:sp>
        <p:nvSpPr>
          <p:cNvPr id="76" name="テキスト ボックス 75"/>
          <p:cNvSpPr txBox="1"/>
          <p:nvPr/>
        </p:nvSpPr>
        <p:spPr>
          <a:xfrm>
            <a:off x="8269868" y="52591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【</a:t>
            </a:r>
            <a:r>
              <a:rPr kumimoji="1" lang="ja-JP" altLang="en-US" dirty="0"/>
              <a:t>様式</a:t>
            </a:r>
            <a:r>
              <a:rPr kumimoji="1" lang="en-US" altLang="ja-JP" dirty="0"/>
              <a:t>】</a:t>
            </a:r>
            <a:endParaRPr kumimoji="1" lang="ja-JP" altLang="en-US" dirty="0"/>
          </a:p>
        </p:txBody>
      </p:sp>
      <p:sp>
        <p:nvSpPr>
          <p:cNvPr id="80" name="テキスト ボックス 79"/>
          <p:cNvSpPr txBox="1"/>
          <p:nvPr/>
        </p:nvSpPr>
        <p:spPr>
          <a:xfrm>
            <a:off x="1255285" y="783082"/>
            <a:ext cx="4313523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ja-JP" sz="900" dirty="0"/>
              <a:t>※</a:t>
            </a:r>
            <a:r>
              <a:rPr lang="en-US" altLang="ja-JP" sz="900" dirty="0" smtClean="0"/>
              <a:t>1</a:t>
            </a:r>
            <a:r>
              <a:rPr lang="ja-JP" altLang="en-US" sz="900" dirty="0" err="1" smtClean="0"/>
              <a:t>、</a:t>
            </a:r>
            <a:r>
              <a:rPr lang="en-US" altLang="ja-JP" sz="900" dirty="0" smtClean="0"/>
              <a:t>2</a:t>
            </a:r>
            <a:endParaRPr kumimoji="1" lang="ja-JP" altLang="en-US" sz="900" dirty="0"/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635A715B-6BA3-4717-BEC8-2C5882E94EA9}"/>
              </a:ext>
            </a:extLst>
          </p:cNvPr>
          <p:cNvSpPr txBox="1"/>
          <p:nvPr/>
        </p:nvSpPr>
        <p:spPr>
          <a:xfrm>
            <a:off x="8058941" y="5130374"/>
            <a:ext cx="22055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ja-JP" sz="900" dirty="0" smtClean="0"/>
              <a:t>※4</a:t>
            </a:r>
            <a:endParaRPr kumimoji="1" lang="ja-JP" altLang="en-US" sz="900" dirty="0"/>
          </a:p>
        </p:txBody>
      </p:sp>
      <p:sp>
        <p:nvSpPr>
          <p:cNvPr id="82" name="テキスト ボックス 81"/>
          <p:cNvSpPr txBox="1"/>
          <p:nvPr/>
        </p:nvSpPr>
        <p:spPr>
          <a:xfrm>
            <a:off x="1757354" y="1993660"/>
            <a:ext cx="431352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ja-JP" sz="900" dirty="0"/>
              <a:t>※</a:t>
            </a:r>
            <a:r>
              <a:rPr lang="en-US" altLang="ja-JP" sz="900" dirty="0" smtClean="0"/>
              <a:t>1</a:t>
            </a:r>
          </a:p>
          <a:p>
            <a:endParaRPr kumimoji="1" lang="ja-JP" altLang="en-US" sz="900" dirty="0"/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4103444" y="52886"/>
            <a:ext cx="5210538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altLang="ja-JP" sz="800" dirty="0"/>
              <a:t>※1:</a:t>
            </a:r>
            <a:r>
              <a:rPr lang="ja-JP" altLang="en-US" sz="800" dirty="0" smtClean="0">
                <a:latin typeface="ＭＳ Ｐゴシック" panose="020B0600070205080204" pitchFamily="50" charset="-128"/>
              </a:rPr>
              <a:t>丸囲み</a:t>
            </a:r>
            <a:r>
              <a:rPr lang="ja-JP" altLang="en-US" sz="800" dirty="0">
                <a:latin typeface="ＭＳ Ｐゴシック" panose="020B0600070205080204" pitchFamily="50" charset="-128"/>
              </a:rPr>
              <a:t>の番号は</a:t>
            </a:r>
            <a:r>
              <a:rPr lang="ja-JP" altLang="en-US" sz="800" dirty="0" smtClean="0">
                <a:latin typeface="ＭＳ Ｐゴシック" panose="020B0600070205080204" pitchFamily="50" charset="-128"/>
              </a:rPr>
              <a:t>「中部港湾における</a:t>
            </a:r>
            <a:r>
              <a:rPr lang="ja-JP" altLang="en-US" sz="800" dirty="0">
                <a:latin typeface="ＭＳ Ｐゴシック" panose="020B0600070205080204" pitchFamily="50" charset="-128"/>
              </a:rPr>
              <a:t>リスクの棚卸し（主体別）」に記載されたリスクの番号を示す。　</a:t>
            </a:r>
            <a:endParaRPr lang="en-US" altLang="ja-JP" sz="800" dirty="0">
              <a:latin typeface="ＭＳ Ｐゴシック" panose="020B0600070205080204" pitchFamily="50" charset="-128"/>
            </a:endParaRPr>
          </a:p>
          <a:p>
            <a:pPr>
              <a:spcBef>
                <a:spcPct val="0"/>
              </a:spcBef>
            </a:pPr>
            <a:r>
              <a:rPr lang="ja-JP" altLang="en-US" sz="800" dirty="0" smtClean="0">
                <a:latin typeface="ＭＳ Ｐゴシック" panose="020B0600070205080204" pitchFamily="50" charset="-128"/>
              </a:rPr>
              <a:t>　表中</a:t>
            </a:r>
            <a:r>
              <a:rPr lang="ja-JP" altLang="en-US" sz="800" dirty="0">
                <a:latin typeface="ＭＳ Ｐゴシック" panose="020B0600070205080204" pitchFamily="50" charset="-128"/>
              </a:rPr>
              <a:t>の「●印」は各主体で定める数値を示す</a:t>
            </a:r>
            <a:r>
              <a:rPr lang="ja-JP" altLang="en-US" sz="800" dirty="0" smtClean="0">
                <a:latin typeface="ＭＳ Ｐゴシック" panose="020B0600070205080204" pitchFamily="50" charset="-128"/>
              </a:rPr>
              <a:t>。</a:t>
            </a:r>
            <a:endParaRPr lang="en-US" altLang="ja-JP" sz="800" dirty="0" smtClean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800" dirty="0" smtClean="0"/>
              <a:t>※2:</a:t>
            </a:r>
            <a:r>
              <a:rPr lang="ja-JP" altLang="en-US" sz="800" dirty="0" smtClean="0"/>
              <a:t>下線ありは段階的な防災行動計画に反映済</a:t>
            </a:r>
            <a:endParaRPr lang="en-US" altLang="ja-JP" sz="800" dirty="0" smtClean="0"/>
          </a:p>
          <a:p>
            <a:r>
              <a:rPr kumimoji="1" lang="en-US" altLang="ja-JP" sz="800" dirty="0" smtClean="0"/>
              <a:t>※3.</a:t>
            </a:r>
            <a:r>
              <a:rPr kumimoji="1" lang="ja-JP" altLang="en-US" sz="800" dirty="0" smtClean="0"/>
              <a:t>港長または海上保安部が各港へ警戒体制を発出する際の対応</a:t>
            </a:r>
            <a:endParaRPr kumimoji="1" lang="en-US" altLang="ja-JP" sz="800" dirty="0" smtClean="0"/>
          </a:p>
          <a:p>
            <a:pPr marL="177800" indent="-177800"/>
            <a:r>
              <a:rPr kumimoji="1" lang="en-US" altLang="ja-JP" sz="800" dirty="0" smtClean="0"/>
              <a:t>※4:</a:t>
            </a:r>
            <a:r>
              <a:rPr kumimoji="1" lang="ja-JP" altLang="en-US" sz="800" dirty="0"/>
              <a:t>各フェーズ</a:t>
            </a:r>
            <a:r>
              <a:rPr lang="ja-JP" altLang="en-US" sz="800" dirty="0"/>
              <a:t>、気象庁等の情報、港長または海上保安部が発出する各港への対応</a:t>
            </a:r>
            <a:r>
              <a:rPr lang="ja-JP" altLang="en-US" sz="800" dirty="0" smtClean="0"/>
              <a:t>等から総合的</a:t>
            </a:r>
            <a:r>
              <a:rPr lang="ja-JP" altLang="en-US" sz="800" dirty="0"/>
              <a:t>に判断し</a:t>
            </a:r>
            <a:r>
              <a:rPr lang="ja-JP" altLang="en-US" sz="800" dirty="0" smtClean="0"/>
              <a:t>、</a:t>
            </a:r>
            <a:endParaRPr lang="en-US" altLang="ja-JP" sz="800" dirty="0" smtClean="0"/>
          </a:p>
          <a:p>
            <a:pPr marL="177800" indent="-177800"/>
            <a:r>
              <a:rPr lang="ja-JP" altLang="en-US" sz="800" dirty="0"/>
              <a:t>　</a:t>
            </a:r>
            <a:r>
              <a:rPr lang="ja-JP" altLang="en-US" sz="800" dirty="0" smtClean="0"/>
              <a:t>段階毎に</a:t>
            </a:r>
            <a:r>
              <a:rPr lang="ja-JP" altLang="en-US" sz="800" dirty="0"/>
              <a:t>事前対応を行う。</a:t>
            </a:r>
            <a:r>
              <a:rPr kumimoji="1" lang="ja-JP" altLang="en-US" sz="800" dirty="0"/>
              <a:t>気象庁より「特別警報の可能性の言及があった場合」</a:t>
            </a:r>
            <a:r>
              <a:rPr lang="ja-JP" altLang="en-US" sz="800" dirty="0"/>
              <a:t>は</a:t>
            </a:r>
            <a:r>
              <a:rPr kumimoji="1" lang="ja-JP" altLang="en-US" sz="800" dirty="0"/>
              <a:t>早めの対応を行う必要がある</a:t>
            </a:r>
            <a:r>
              <a:rPr kumimoji="1" lang="ja-JP" altLang="en-US" sz="800" dirty="0" smtClean="0"/>
              <a:t>。</a:t>
            </a:r>
            <a:endParaRPr kumimoji="1" lang="en-US" altLang="ja-JP" sz="800" dirty="0" smtClean="0"/>
          </a:p>
          <a:p>
            <a:pPr marL="87313" indent="-87313"/>
            <a:r>
              <a:rPr lang="en-US" altLang="ja-JP" sz="800" dirty="0" smtClean="0"/>
              <a:t>※5:</a:t>
            </a:r>
            <a:r>
              <a:rPr lang="ja-JP" altLang="en-US" sz="800" dirty="0" smtClean="0"/>
              <a:t>水門、陸閘等の閉鎖については</a:t>
            </a:r>
            <a:r>
              <a:rPr lang="ja-JP" altLang="en-US" sz="800" dirty="0" smtClean="0">
                <a:latin typeface="ＭＳ Ｐゴシック" panose="020B0600070205080204" pitchFamily="50" charset="-128"/>
              </a:rPr>
              <a:t>海岸管理者と企業の協定</a:t>
            </a:r>
            <a:r>
              <a:rPr lang="ja-JP" altLang="en-US" sz="800" dirty="0">
                <a:latin typeface="ＭＳ Ｐゴシック" panose="020B0600070205080204" pitchFamily="50" charset="-128"/>
              </a:rPr>
              <a:t>に基づく</a:t>
            </a:r>
            <a:endParaRPr lang="en-US" altLang="ja-JP" sz="800" dirty="0">
              <a:latin typeface="ＭＳ Ｐゴシック" panose="020B0600070205080204" pitchFamily="50" charset="-128"/>
            </a:endParaRPr>
          </a:p>
          <a:p>
            <a:pPr marL="87313" indent="-87313"/>
            <a:endParaRPr kumimoji="1" lang="ja-JP" altLang="en-US" sz="800" dirty="0"/>
          </a:p>
        </p:txBody>
      </p:sp>
      <p:sp>
        <p:nvSpPr>
          <p:cNvPr id="59" name="テキスト ボックス 115"/>
          <p:cNvSpPr txBox="1">
            <a:spLocks noChangeArrowheads="1"/>
          </p:cNvSpPr>
          <p:nvPr/>
        </p:nvSpPr>
        <p:spPr bwMode="auto">
          <a:xfrm>
            <a:off x="270281" y="6761822"/>
            <a:ext cx="8737194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ja-JP" altLang="en-US" sz="600" dirty="0">
                <a:latin typeface="ＭＳ Ｐゴシック" panose="020B0600070205080204" pitchFamily="50" charset="-128"/>
              </a:rPr>
              <a:t>港</a:t>
            </a:r>
            <a:r>
              <a:rPr lang="ja-JP" altLang="en-US" sz="600" dirty="0" smtClean="0">
                <a:latin typeface="ＭＳ Ｐゴシック" panose="020B0600070205080204" pitchFamily="50" charset="-128"/>
              </a:rPr>
              <a:t>長等の</a:t>
            </a:r>
            <a:r>
              <a:rPr lang="ja-JP" altLang="en-US" sz="600" dirty="0">
                <a:latin typeface="ＭＳ Ｐゴシック" panose="020B0600070205080204" pitchFamily="50" charset="-128"/>
              </a:rPr>
              <a:t>第一警戒体制の発出は三河港で</a:t>
            </a:r>
            <a:r>
              <a:rPr lang="en-US" altLang="ja-JP" sz="600" dirty="0">
                <a:latin typeface="ＭＳ Ｐゴシック" panose="020B0600070205080204" pitchFamily="50" charset="-128"/>
              </a:rPr>
              <a:t>9</a:t>
            </a:r>
            <a:r>
              <a:rPr lang="ja-JP" altLang="en-US" sz="600" dirty="0">
                <a:latin typeface="ＭＳ Ｐゴシック" panose="020B0600070205080204" pitchFamily="50" charset="-128"/>
              </a:rPr>
              <a:t>時間前、名古屋港、衣浦港、四日市港で</a:t>
            </a:r>
            <a:r>
              <a:rPr lang="en-US" altLang="ja-JP" sz="600" dirty="0">
                <a:latin typeface="ＭＳ Ｐゴシック" panose="020B0600070205080204" pitchFamily="50" charset="-128"/>
              </a:rPr>
              <a:t>6</a:t>
            </a:r>
            <a:r>
              <a:rPr lang="ja-JP" altLang="en-US" sz="600" dirty="0">
                <a:latin typeface="ＭＳ Ｐゴシック" panose="020B0600070205080204" pitchFamily="50" charset="-128"/>
              </a:rPr>
              <a:t>時間前、清水港、田子の浦港、御前崎港で</a:t>
            </a:r>
            <a:r>
              <a:rPr lang="en-US" altLang="ja-JP" sz="600" dirty="0">
                <a:latin typeface="ＭＳ Ｐゴシック" panose="020B0600070205080204" pitchFamily="50" charset="-128"/>
              </a:rPr>
              <a:t>5</a:t>
            </a:r>
            <a:r>
              <a:rPr lang="ja-JP" altLang="en-US" sz="600" dirty="0">
                <a:latin typeface="ＭＳ Ｐゴシック" panose="020B0600070205080204" pitchFamily="50" charset="-128"/>
              </a:rPr>
              <a:t>時間前</a:t>
            </a:r>
            <a:r>
              <a:rPr lang="ja-JP" altLang="en-US" sz="600" dirty="0" smtClean="0">
                <a:latin typeface="ＭＳ Ｐゴシック" panose="020B0600070205080204" pitchFamily="50" charset="-128"/>
              </a:rPr>
              <a:t>。第二</a:t>
            </a:r>
            <a:r>
              <a:rPr lang="ja-JP" altLang="en-US" sz="600" dirty="0">
                <a:latin typeface="ＭＳ Ｐゴシック" panose="020B0600070205080204" pitchFamily="50" charset="-128"/>
              </a:rPr>
              <a:t>警戒体制の発令は三河港で</a:t>
            </a:r>
            <a:r>
              <a:rPr lang="en-US" altLang="ja-JP" sz="600" dirty="0">
                <a:latin typeface="ＭＳ Ｐゴシック" panose="020B0600070205080204" pitchFamily="50" charset="-128"/>
              </a:rPr>
              <a:t>6</a:t>
            </a:r>
            <a:r>
              <a:rPr lang="ja-JP" altLang="en-US" sz="600" dirty="0">
                <a:latin typeface="ＭＳ Ｐゴシック" panose="020B0600070205080204" pitchFamily="50" charset="-128"/>
              </a:rPr>
              <a:t>時間前、名古屋港、衣浦港、四日市港で</a:t>
            </a:r>
            <a:r>
              <a:rPr lang="en-US" altLang="ja-JP" sz="600" dirty="0">
                <a:latin typeface="ＭＳ Ｐゴシック" panose="020B0600070205080204" pitchFamily="50" charset="-128"/>
              </a:rPr>
              <a:t>3</a:t>
            </a:r>
            <a:r>
              <a:rPr lang="ja-JP" altLang="en-US" sz="600" dirty="0">
                <a:latin typeface="ＭＳ Ｐゴシック" panose="020B0600070205080204" pitchFamily="50" charset="-128"/>
              </a:rPr>
              <a:t>時間前、清水港、田子の浦港、御前崎港で</a:t>
            </a:r>
            <a:r>
              <a:rPr lang="en-US" altLang="ja-JP" sz="600" dirty="0">
                <a:latin typeface="ＭＳ Ｐゴシック" panose="020B0600070205080204" pitchFamily="50" charset="-128"/>
              </a:rPr>
              <a:t>2</a:t>
            </a:r>
            <a:r>
              <a:rPr lang="ja-JP" altLang="en-US" sz="600" dirty="0">
                <a:latin typeface="ＭＳ Ｐゴシック" panose="020B0600070205080204" pitchFamily="50" charset="-128"/>
              </a:rPr>
              <a:t>時間前。</a:t>
            </a:r>
          </a:p>
        </p:txBody>
      </p:sp>
    </p:spTree>
    <p:extLst>
      <p:ext uri="{BB962C8B-B14F-4D97-AF65-F5344CB8AC3E}">
        <p14:creationId xmlns:p14="http://schemas.microsoft.com/office/powerpoint/2010/main" val="3586089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下矢印 98"/>
          <p:cNvSpPr/>
          <p:nvPr/>
        </p:nvSpPr>
        <p:spPr>
          <a:xfrm>
            <a:off x="759320" y="2562696"/>
            <a:ext cx="190252" cy="4191024"/>
          </a:xfrm>
          <a:prstGeom prst="downArrow">
            <a:avLst>
              <a:gd name="adj1" fmla="val 52660"/>
              <a:gd name="adj2" fmla="val 98248"/>
            </a:avLst>
          </a:prstGeom>
          <a:gradFill>
            <a:gsLst>
              <a:gs pos="100000">
                <a:srgbClr val="FF0000"/>
              </a:gs>
              <a:gs pos="100000">
                <a:schemeClr val="accent1">
                  <a:lumMod val="45000"/>
                  <a:lumOff val="55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100000">
                  <a:srgbClr val="FF0000"/>
                </a:gs>
                <a:gs pos="100000">
                  <a:schemeClr val="accent1">
                    <a:lumMod val="45000"/>
                    <a:lumOff val="55000"/>
                  </a:schemeClr>
                </a:gs>
                <a:gs pos="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graphicFrame>
        <p:nvGraphicFramePr>
          <p:cNvPr id="64" name="表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4082039"/>
              </p:ext>
            </p:extLst>
          </p:nvPr>
        </p:nvGraphicFramePr>
        <p:xfrm>
          <a:off x="144463" y="2157907"/>
          <a:ext cx="8866187" cy="460216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0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1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57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61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50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506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506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2506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2506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2506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2506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2506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2506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365785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/>
                        <a:t>フェーズ</a:t>
                      </a:r>
                    </a:p>
                  </a:txBody>
                  <a:tcPr marL="91452" marR="91452" marT="45714" marB="45714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900" dirty="0"/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/>
                        <a:t>気象庁の情報</a:t>
                      </a: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/>
                        <a:t>各港の対応</a:t>
                      </a:r>
                      <a:r>
                        <a:rPr kumimoji="1" lang="en-US" altLang="ja-JP" sz="800" dirty="0" smtClean="0"/>
                        <a:t>※3</a:t>
                      </a:r>
                      <a:endParaRPr kumimoji="1" lang="ja-JP" altLang="en-US" sz="800" dirty="0"/>
                    </a:p>
                  </a:txBody>
                  <a:tcPr marL="91452" marR="91452" marT="45714" marB="45714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/>
                        <a:t>人命の安全確保、情報伝達等</a:t>
                      </a: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/>
                        <a:t>物流機能の維持</a:t>
                      </a: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/>
                        <a:t>生産機能の維持</a:t>
                      </a:r>
                    </a:p>
                  </a:txBody>
                  <a:tcPr marL="91452" marR="91452" marT="45714" marB="45714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731">
                <a:tc rowSpan="2">
                  <a:txBody>
                    <a:bodyPr/>
                    <a:lstStyle/>
                    <a:p>
                      <a:pPr algn="l"/>
                      <a:r>
                        <a:rPr kumimoji="1" lang="ja-JP" altLang="en-US" sz="900" dirty="0"/>
                        <a:t>台風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最接近の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１～５日前</a:t>
                      </a:r>
                      <a:endParaRPr kumimoji="1" lang="en-US" altLang="ja-JP" sz="900" dirty="0"/>
                    </a:p>
                  </a:txBody>
                  <a:tcPr marL="36000" marR="36000" marT="36001" marB="36001" anchor="ctr"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Ⅰ</a:t>
                      </a: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700" b="1" dirty="0">
                          <a:solidFill>
                            <a:schemeClr val="bg1"/>
                          </a:solidFill>
                        </a:rPr>
                        <a:t>情報共有・提供</a:t>
                      </a:r>
                      <a:endParaRPr lang="en-US" altLang="ja-JP" sz="700" b="1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700" b="1" dirty="0">
                          <a:solidFill>
                            <a:schemeClr val="bg1"/>
                          </a:solidFill>
                        </a:rPr>
                        <a:t>施設管理の指示</a:t>
                      </a:r>
                      <a:endParaRPr lang="en-US" altLang="ja-JP" sz="700" b="1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700" b="1" dirty="0">
                          <a:solidFill>
                            <a:schemeClr val="bg1"/>
                          </a:solidFill>
                        </a:rPr>
                        <a:t>その他</a:t>
                      </a:r>
                      <a:endParaRPr lang="en-US" altLang="ja-JP" sz="700" b="1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700" b="1" dirty="0">
                          <a:solidFill>
                            <a:schemeClr val="bg1"/>
                          </a:solidFill>
                        </a:rPr>
                        <a:t>〇移動・退避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700" b="1" dirty="0">
                          <a:solidFill>
                            <a:schemeClr val="bg1"/>
                          </a:solidFill>
                        </a:rPr>
                        <a:t>〇固定作業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700" b="1" dirty="0">
                          <a:solidFill>
                            <a:schemeClr val="bg1"/>
                          </a:solidFill>
                        </a:rPr>
                        <a:t>〇動かない資産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700" b="1" dirty="0">
                          <a:solidFill>
                            <a:schemeClr val="bg1"/>
                          </a:solidFill>
                        </a:rPr>
                        <a:t>〇移動・退避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700" b="1" dirty="0">
                          <a:solidFill>
                            <a:schemeClr val="bg1"/>
                          </a:solidFill>
                        </a:rPr>
                        <a:t>〇固定作業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700" b="1" dirty="0">
                          <a:solidFill>
                            <a:schemeClr val="bg1"/>
                          </a:solidFill>
                        </a:rPr>
                        <a:t>〇動かない資産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3266">
                <a:tc vMerge="1">
                  <a:txBody>
                    <a:bodyPr/>
                    <a:lstStyle/>
                    <a:p>
                      <a:pPr algn="l"/>
                      <a:endParaRPr kumimoji="1" lang="en-US" altLang="ja-JP" sz="900" dirty="0"/>
                    </a:p>
                  </a:txBody>
                  <a:tcPr marL="36000" marR="36000" marT="36002" marB="36002" anchor="ctr"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kumimoji="1" lang="en-US" altLang="ja-JP" sz="900" dirty="0"/>
                    </a:p>
                  </a:txBody>
                  <a:tcPr marL="91452" marR="91452" marT="45716" marB="45716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6" marB="457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6" marB="45716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9">
                <a:tc rowSpan="2">
                  <a:txBody>
                    <a:bodyPr/>
                    <a:lstStyle/>
                    <a:p>
                      <a:pPr algn="l"/>
                      <a:r>
                        <a:rPr kumimoji="1" lang="ja-JP" altLang="en-US" sz="900" dirty="0"/>
                        <a:t>台風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最接近の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１日前</a:t>
                      </a:r>
                      <a:endParaRPr kumimoji="1" lang="en-US" altLang="ja-JP" sz="900" dirty="0"/>
                    </a:p>
                  </a:txBody>
                  <a:tcPr marL="36000" marR="36000" marT="36001" marB="36001" anchor="ctr"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Ⅱ</a:t>
                      </a: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1800" dirty="0"/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634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Ⅲ</a:t>
                      </a: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kumimoji="1" lang="ja-JP" altLang="en-US" sz="900" dirty="0"/>
                        <a:t>　</a:t>
                      </a: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ja-JP" altLang="en-US" sz="900" dirty="0"/>
                        <a:t>　　　　　　　</a:t>
                      </a:r>
                      <a:endParaRPr lang="en-US" altLang="ja-JP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2989">
                <a:tc rowSpan="2">
                  <a:txBody>
                    <a:bodyPr/>
                    <a:lstStyle/>
                    <a:p>
                      <a:pPr algn="l"/>
                      <a:r>
                        <a:rPr kumimoji="1" lang="ja-JP" altLang="en-US" sz="900" dirty="0"/>
                        <a:t>台風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最接近の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半日前</a:t>
                      </a:r>
                    </a:p>
                  </a:txBody>
                  <a:tcPr marL="36000" marR="36000" marT="36001" marB="36001" anchor="ctr"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1" marB="45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altLang="ja-JP" sz="900" dirty="0"/>
                    </a:p>
                  </a:txBody>
                  <a:tcPr marL="91452" marR="91452" marT="45711" marB="4571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altLang="ja-JP" sz="900" dirty="0"/>
                    </a:p>
                  </a:txBody>
                  <a:tcPr marL="91452" marR="91452"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altLang="ja-JP" sz="900" dirty="0"/>
                    </a:p>
                  </a:txBody>
                  <a:tcPr marL="91452" marR="91452"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altLang="ja-JP" sz="900" dirty="0"/>
                    </a:p>
                  </a:txBody>
                  <a:tcPr marL="91452" marR="91452"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1" marB="45711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1" marB="45711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1" marB="45711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1" marB="45711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1" marB="45711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0874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Ⅳ</a:t>
                      </a: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/>
                    </a:p>
                  </a:txBody>
                  <a:tcPr marL="91452" marR="91452" marT="45714" marB="4571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3138"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900" dirty="0"/>
                        <a:t>台風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最接近の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６時間前</a:t>
                      </a:r>
                      <a:endParaRPr kumimoji="1" lang="en-US" altLang="ja-JP" sz="900" dirty="0"/>
                    </a:p>
                  </a:txBody>
                  <a:tcPr marL="36000" marR="36000" marT="36001" marB="36001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kumimoji="1" lang="en-US" altLang="ja-JP" sz="900" dirty="0"/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14" marB="4571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  <a:p>
                      <a:r>
                        <a:rPr kumimoji="1" lang="ja-JP" altLang="en-US" sz="900" dirty="0">
                          <a:solidFill>
                            <a:srgbClr val="0070C0"/>
                          </a:solidFill>
                        </a:rPr>
                        <a:t>　　</a:t>
                      </a:r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20712"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900" dirty="0"/>
                        <a:t>台風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最接近の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数時間前</a:t>
                      </a:r>
                    </a:p>
                    <a:p>
                      <a:pPr algn="l"/>
                      <a:endParaRPr kumimoji="1" lang="ja-JP" altLang="en-US" sz="900" dirty="0"/>
                    </a:p>
                  </a:txBody>
                  <a:tcPr marL="36000" marR="36000" marT="36001" marB="36001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14" marB="4571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73265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/>
                        <a:t>高潮</a:t>
                      </a:r>
                      <a:endParaRPr kumimoji="1" lang="en-US" altLang="ja-JP" sz="9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/>
                        <a:t>発生時</a:t>
                      </a:r>
                    </a:p>
                    <a:p>
                      <a:pPr algn="l"/>
                      <a:endParaRPr kumimoji="1" lang="ja-JP" altLang="en-US" sz="900" dirty="0"/>
                    </a:p>
                  </a:txBody>
                  <a:tcPr marL="36000" marR="36000" marT="36001" marB="36001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ja-JP" altLang="en-US" sz="900" dirty="0"/>
                    </a:p>
                  </a:txBody>
                  <a:tcPr marL="91452" marR="91452" marT="45714" marB="4571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7411" name="テキスト ボックス 42"/>
          <p:cNvSpPr txBox="1">
            <a:spLocks noChangeArrowheads="1"/>
          </p:cNvSpPr>
          <p:nvPr/>
        </p:nvSpPr>
        <p:spPr bwMode="auto">
          <a:xfrm>
            <a:off x="12700" y="1908960"/>
            <a:ext cx="186301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200" dirty="0">
                <a:latin typeface="ＭＳ Ｐゴシック" panose="020B0600070205080204" pitchFamily="50" charset="-128"/>
              </a:rPr>
              <a:t>【</a:t>
            </a:r>
            <a:r>
              <a:rPr lang="ja-JP" altLang="en-US" sz="1200" dirty="0">
                <a:latin typeface="ＭＳ Ｐゴシック" panose="020B0600070205080204" pitchFamily="50" charset="-128"/>
              </a:rPr>
              <a:t>段階的な防災行動計画</a:t>
            </a:r>
            <a:r>
              <a:rPr lang="en-US" altLang="ja-JP" sz="1200" dirty="0">
                <a:latin typeface="ＭＳ Ｐゴシック" panose="020B0600070205080204" pitchFamily="50" charset="-128"/>
              </a:rPr>
              <a:t>】</a:t>
            </a:r>
            <a:endParaRPr lang="ja-JP" altLang="en-US" sz="1200" dirty="0">
              <a:latin typeface="ＭＳ Ｐゴシック" panose="020B0600070205080204" pitchFamily="50" charset="-128"/>
            </a:endParaRPr>
          </a:p>
        </p:txBody>
      </p:sp>
      <p:sp>
        <p:nvSpPr>
          <p:cNvPr id="67" name="Rectangle 2"/>
          <p:cNvSpPr txBox="1">
            <a:spLocks noChangeArrowheads="1"/>
          </p:cNvSpPr>
          <p:nvPr/>
        </p:nvSpPr>
        <p:spPr bwMode="auto">
          <a:xfrm>
            <a:off x="12700" y="-68757"/>
            <a:ext cx="823595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9pPr>
          </a:lstStyle>
          <a:p>
            <a:pPr>
              <a:defRPr/>
            </a:pPr>
            <a:r>
              <a:rPr lang="ja-JP" altLang="en-US" sz="2000" kern="0" dirty="0"/>
              <a:t>輸送機械器具製造業・鉄鋼業（航空・自動車・鉄鋼）の対応例</a:t>
            </a:r>
          </a:p>
        </p:txBody>
      </p:sp>
      <p:sp>
        <p:nvSpPr>
          <p:cNvPr id="17413" name="テキスト ボックス 119"/>
          <p:cNvSpPr txBox="1">
            <a:spLocks noChangeArrowheads="1"/>
          </p:cNvSpPr>
          <p:nvPr/>
        </p:nvSpPr>
        <p:spPr bwMode="auto">
          <a:xfrm>
            <a:off x="3968750" y="2777032"/>
            <a:ext cx="61595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納入先と</a:t>
            </a:r>
            <a:endParaRPr lang="en-US" altLang="ja-JP" sz="70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の調整⑩⑱⑲</a:t>
            </a:r>
            <a:endParaRPr lang="en-US" altLang="ja-JP" sz="70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代替生産等</a:t>
            </a:r>
            <a:endParaRPr lang="en-US" altLang="ja-JP" sz="70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の調整⑩⑱⑲</a:t>
            </a:r>
          </a:p>
        </p:txBody>
      </p:sp>
      <p:sp>
        <p:nvSpPr>
          <p:cNvPr id="17414" name="テキスト ボックス 122"/>
          <p:cNvSpPr txBox="1">
            <a:spLocks noChangeArrowheads="1"/>
          </p:cNvSpPr>
          <p:nvPr/>
        </p:nvSpPr>
        <p:spPr bwMode="auto">
          <a:xfrm>
            <a:off x="8283575" y="3977182"/>
            <a:ext cx="64770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生産設備の</a:t>
            </a:r>
            <a:endParaRPr lang="en-US" altLang="ja-JP" sz="70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停止（高炉） ⑩</a:t>
            </a:r>
          </a:p>
        </p:txBody>
      </p:sp>
      <p:sp>
        <p:nvSpPr>
          <p:cNvPr id="17415" name="テキスト ボックス 70"/>
          <p:cNvSpPr txBox="1">
            <a:spLocks noChangeArrowheads="1"/>
          </p:cNvSpPr>
          <p:nvPr/>
        </p:nvSpPr>
        <p:spPr bwMode="auto">
          <a:xfrm>
            <a:off x="8344161" y="3238995"/>
            <a:ext cx="60272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生産設備の　</a:t>
            </a:r>
            <a:endParaRPr lang="en-US" altLang="ja-JP" sz="700">
              <a:latin typeface="ＭＳ Ｐゴシック" panose="020B0600070205080204" pitchFamily="50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浸水対策実施</a:t>
            </a:r>
            <a:endParaRPr lang="en-US" altLang="ja-JP" sz="700">
              <a:latin typeface="ＭＳ Ｐゴシック" panose="020B0600070205080204" pitchFamily="50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（土のう設置等）</a:t>
            </a:r>
            <a:endParaRPr lang="en-US" altLang="ja-JP" sz="700">
              <a:latin typeface="ＭＳ Ｐゴシック" panose="020B0600070205080204" pitchFamily="50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⑩</a:t>
            </a:r>
          </a:p>
        </p:txBody>
      </p:sp>
      <p:sp>
        <p:nvSpPr>
          <p:cNvPr id="17416" name="テキスト ボックス 71"/>
          <p:cNvSpPr txBox="1">
            <a:spLocks noChangeArrowheads="1"/>
          </p:cNvSpPr>
          <p:nvPr/>
        </p:nvSpPr>
        <p:spPr bwMode="auto">
          <a:xfrm>
            <a:off x="8323263" y="3689845"/>
            <a:ext cx="44884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自家発電施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設の準備⑮</a:t>
            </a:r>
          </a:p>
        </p:txBody>
      </p:sp>
      <p:sp>
        <p:nvSpPr>
          <p:cNvPr id="17417" name="テキスト ボックス 65"/>
          <p:cNvSpPr txBox="1">
            <a:spLocks noChangeArrowheads="1"/>
          </p:cNvSpPr>
          <p:nvPr/>
        </p:nvSpPr>
        <p:spPr bwMode="auto">
          <a:xfrm>
            <a:off x="6869113" y="2794495"/>
            <a:ext cx="61595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原材料・中間</a:t>
            </a:r>
            <a:endParaRPr lang="en-US" altLang="ja-JP" sz="70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製品等の高所</a:t>
            </a:r>
            <a:endParaRPr lang="en-US" altLang="ja-JP" sz="70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移動⑤⑧⑬</a:t>
            </a:r>
          </a:p>
        </p:txBody>
      </p:sp>
      <p:sp>
        <p:nvSpPr>
          <p:cNvPr id="17418" name="テキスト ボックス 67"/>
          <p:cNvSpPr txBox="1">
            <a:spLocks noChangeArrowheads="1"/>
          </p:cNvSpPr>
          <p:nvPr/>
        </p:nvSpPr>
        <p:spPr bwMode="auto">
          <a:xfrm>
            <a:off x="7608888" y="2794495"/>
            <a:ext cx="61595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屋外原材料・</a:t>
            </a:r>
            <a:endParaRPr lang="en-US" altLang="ja-JP" sz="70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在庫等の固定</a:t>
            </a:r>
            <a:endParaRPr lang="en-US" altLang="ja-JP" sz="70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⑤⑦⑧</a:t>
            </a:r>
          </a:p>
        </p:txBody>
      </p:sp>
      <p:sp>
        <p:nvSpPr>
          <p:cNvPr id="17419" name="テキスト ボックス 123"/>
          <p:cNvSpPr txBox="1">
            <a:spLocks noChangeArrowheads="1"/>
          </p:cNvSpPr>
          <p:nvPr/>
        </p:nvSpPr>
        <p:spPr bwMode="auto">
          <a:xfrm>
            <a:off x="4884738" y="2796458"/>
            <a:ext cx="133350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車両保護、飛来物の点検⑦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　・撤去（風速●</a:t>
            </a:r>
            <a:r>
              <a:rPr lang="en-US" altLang="ja-JP" sz="700" dirty="0">
                <a:latin typeface="ＭＳ Ｐゴシック" panose="020B0600070205080204" pitchFamily="50" charset="-128"/>
              </a:rPr>
              <a:t>m/s</a:t>
            </a:r>
            <a:r>
              <a:rPr lang="ja-JP" altLang="en-US" sz="700" dirty="0">
                <a:latin typeface="ＭＳ Ｐゴシック" panose="020B0600070205080204" pitchFamily="50" charset="-128"/>
              </a:rPr>
              <a:t>未満）</a:t>
            </a:r>
          </a:p>
        </p:txBody>
      </p:sp>
      <p:sp>
        <p:nvSpPr>
          <p:cNvPr id="17420" name="テキスト ボックス 124"/>
          <p:cNvSpPr txBox="1">
            <a:spLocks noChangeArrowheads="1"/>
          </p:cNvSpPr>
          <p:nvPr/>
        </p:nvSpPr>
        <p:spPr bwMode="auto">
          <a:xfrm>
            <a:off x="4884738" y="3079033"/>
            <a:ext cx="133350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バースより●</a:t>
            </a:r>
            <a:r>
              <a:rPr lang="en-US" altLang="ja-JP" sz="700">
                <a:latin typeface="ＭＳ Ｐゴシック" panose="020B0600070205080204" pitchFamily="50" charset="-128"/>
              </a:rPr>
              <a:t>m</a:t>
            </a:r>
            <a:r>
              <a:rPr lang="ja-JP" altLang="en-US" sz="700">
                <a:latin typeface="ＭＳ Ｐゴシック" panose="020B0600070205080204" pitchFamily="50" charset="-128"/>
              </a:rPr>
              <a:t>車両避難⑤⑦</a:t>
            </a:r>
            <a:endParaRPr lang="en-US" altLang="ja-JP" sz="70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　（風速●</a:t>
            </a:r>
            <a:r>
              <a:rPr lang="en-US" altLang="ja-JP" sz="700">
                <a:latin typeface="ＭＳ Ｐゴシック" panose="020B0600070205080204" pitchFamily="50" charset="-128"/>
              </a:rPr>
              <a:t>m/s</a:t>
            </a:r>
            <a:r>
              <a:rPr lang="ja-JP" altLang="en-US" sz="700">
                <a:latin typeface="ＭＳ Ｐゴシック" panose="020B0600070205080204" pitchFamily="50" charset="-128"/>
              </a:rPr>
              <a:t>未満）</a:t>
            </a:r>
          </a:p>
        </p:txBody>
      </p:sp>
      <p:sp>
        <p:nvSpPr>
          <p:cNvPr id="17421" name="テキスト ボックス 125"/>
          <p:cNvSpPr txBox="1">
            <a:spLocks noChangeArrowheads="1"/>
          </p:cNvSpPr>
          <p:nvPr/>
        </p:nvSpPr>
        <p:spPr bwMode="auto">
          <a:xfrm>
            <a:off x="4884738" y="3352083"/>
            <a:ext cx="1016304" cy="538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バースより●</a:t>
            </a:r>
            <a:r>
              <a:rPr lang="en-US" altLang="ja-JP" sz="700">
                <a:latin typeface="ＭＳ Ｐゴシック" panose="020B0600070205080204" pitchFamily="50" charset="-128"/>
              </a:rPr>
              <a:t>m</a:t>
            </a:r>
            <a:r>
              <a:rPr lang="ja-JP" altLang="en-US" sz="700">
                <a:latin typeface="ＭＳ Ｐゴシック" panose="020B0600070205080204" pitchFamily="50" charset="-128"/>
              </a:rPr>
              <a:t>車両避難⑬</a:t>
            </a:r>
            <a:endParaRPr lang="en-US" altLang="ja-JP" sz="70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　（風速●</a:t>
            </a:r>
            <a:r>
              <a:rPr lang="en-US" altLang="ja-JP" sz="700">
                <a:latin typeface="ＭＳ Ｐゴシック" panose="020B0600070205080204" pitchFamily="50" charset="-128"/>
              </a:rPr>
              <a:t>m/s</a:t>
            </a:r>
            <a:r>
              <a:rPr lang="ja-JP" altLang="en-US" sz="700">
                <a:latin typeface="ＭＳ Ｐゴシック" panose="020B0600070205080204" pitchFamily="50" charset="-128"/>
              </a:rPr>
              <a:t>未満）</a:t>
            </a:r>
            <a:endParaRPr lang="en-US" altLang="ja-JP" sz="70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　海側最前列車両の反転、</a:t>
            </a:r>
            <a:endParaRPr lang="en-US" altLang="ja-JP" sz="70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　車両保護材貼り付け、</a:t>
            </a:r>
            <a:endParaRPr lang="en-US" altLang="ja-JP" sz="70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　積載車防砂ネット</a:t>
            </a:r>
          </a:p>
        </p:txBody>
      </p:sp>
      <p:sp>
        <p:nvSpPr>
          <p:cNvPr id="17422" name="テキスト ボックス 127"/>
          <p:cNvSpPr txBox="1">
            <a:spLocks noChangeArrowheads="1"/>
          </p:cNvSpPr>
          <p:nvPr/>
        </p:nvSpPr>
        <p:spPr bwMode="auto">
          <a:xfrm>
            <a:off x="4781550" y="4142282"/>
            <a:ext cx="113973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搬入規制（風速●</a:t>
            </a:r>
            <a:r>
              <a:rPr lang="en-US" altLang="ja-JP" sz="700" dirty="0">
                <a:latin typeface="ＭＳ Ｐゴシック" panose="020B0600070205080204" pitchFamily="50" charset="-128"/>
              </a:rPr>
              <a:t>m/s</a:t>
            </a:r>
            <a:r>
              <a:rPr lang="ja-JP" altLang="en-US" sz="700" dirty="0">
                <a:latin typeface="ＭＳ Ｐゴシック" panose="020B0600070205080204" pitchFamily="50" charset="-128"/>
              </a:rPr>
              <a:t>以上）⑧</a:t>
            </a:r>
          </a:p>
        </p:txBody>
      </p:sp>
      <p:sp>
        <p:nvSpPr>
          <p:cNvPr id="17423" name="テキスト ボックス 69"/>
          <p:cNvSpPr txBox="1">
            <a:spLocks noChangeArrowheads="1"/>
          </p:cNvSpPr>
          <p:nvPr/>
        </p:nvSpPr>
        <p:spPr bwMode="auto">
          <a:xfrm>
            <a:off x="8331200" y="5505945"/>
            <a:ext cx="563563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浸水時の排</a:t>
            </a:r>
            <a:endParaRPr lang="en-US" altLang="ja-JP" sz="70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水処理（排水</a:t>
            </a:r>
            <a:endParaRPr lang="en-US" altLang="ja-JP" sz="70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ポンプ）⑬</a:t>
            </a:r>
          </a:p>
        </p:txBody>
      </p:sp>
      <p:sp>
        <p:nvSpPr>
          <p:cNvPr id="17424" name="テキスト ボックス 82"/>
          <p:cNvSpPr txBox="1">
            <a:spLocks noChangeArrowheads="1"/>
          </p:cNvSpPr>
          <p:nvPr/>
        </p:nvSpPr>
        <p:spPr bwMode="auto">
          <a:xfrm>
            <a:off x="8289925" y="4228007"/>
            <a:ext cx="665163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アンローダーの</a:t>
            </a:r>
            <a:endParaRPr lang="en-US" altLang="ja-JP" sz="70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停止⑭</a:t>
            </a:r>
            <a:endParaRPr lang="en-US" altLang="ja-JP" sz="70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（風速●</a:t>
            </a:r>
            <a:r>
              <a:rPr lang="en-US" altLang="ja-JP" sz="700">
                <a:latin typeface="ＭＳ Ｐゴシック" panose="020B0600070205080204" pitchFamily="50" charset="-128"/>
              </a:rPr>
              <a:t>m/s</a:t>
            </a:r>
            <a:r>
              <a:rPr lang="ja-JP" altLang="en-US" sz="700">
                <a:latin typeface="ＭＳ Ｐゴシック" panose="020B0600070205080204" pitchFamily="50" charset="-128"/>
              </a:rPr>
              <a:t>）</a:t>
            </a:r>
          </a:p>
        </p:txBody>
      </p:sp>
      <p:sp>
        <p:nvSpPr>
          <p:cNvPr id="17425" name="テキスト ボックス 83"/>
          <p:cNvSpPr txBox="1">
            <a:spLocks noChangeArrowheads="1"/>
          </p:cNvSpPr>
          <p:nvPr/>
        </p:nvSpPr>
        <p:spPr bwMode="auto">
          <a:xfrm>
            <a:off x="3213100" y="3908920"/>
            <a:ext cx="512763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屋根点検⑯</a:t>
            </a:r>
          </a:p>
        </p:txBody>
      </p:sp>
      <p:sp>
        <p:nvSpPr>
          <p:cNvPr id="17426" name="テキスト ボックス 86"/>
          <p:cNvSpPr txBox="1">
            <a:spLocks noChangeArrowheads="1"/>
          </p:cNvSpPr>
          <p:nvPr/>
        </p:nvSpPr>
        <p:spPr bwMode="auto">
          <a:xfrm>
            <a:off x="2520950" y="5117463"/>
            <a:ext cx="61595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対策本部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設置（警報等）</a:t>
            </a:r>
          </a:p>
        </p:txBody>
      </p:sp>
      <p:sp>
        <p:nvSpPr>
          <p:cNvPr id="17427" name="テキスト ボックス 87"/>
          <p:cNvSpPr txBox="1">
            <a:spLocks noChangeArrowheads="1"/>
          </p:cNvSpPr>
          <p:nvPr/>
        </p:nvSpPr>
        <p:spPr bwMode="auto">
          <a:xfrm>
            <a:off x="8323263" y="4996357"/>
            <a:ext cx="65405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生産停止⑩</a:t>
            </a:r>
            <a:endParaRPr lang="en-US" altLang="ja-JP" sz="70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　（風速●</a:t>
            </a:r>
            <a:r>
              <a:rPr lang="en-US" altLang="ja-JP" sz="700">
                <a:latin typeface="ＭＳ Ｐゴシック" panose="020B0600070205080204" pitchFamily="50" charset="-128"/>
              </a:rPr>
              <a:t>m/s</a:t>
            </a:r>
            <a:r>
              <a:rPr lang="ja-JP" altLang="en-US" sz="700">
                <a:latin typeface="ＭＳ Ｐゴシック" panose="020B0600070205080204" pitchFamily="50" charset="-128"/>
              </a:rPr>
              <a:t>）</a:t>
            </a:r>
          </a:p>
        </p:txBody>
      </p:sp>
      <p:sp>
        <p:nvSpPr>
          <p:cNvPr id="17428" name="左中かっこ 89"/>
          <p:cNvSpPr>
            <a:spLocks/>
          </p:cNvSpPr>
          <p:nvPr/>
        </p:nvSpPr>
        <p:spPr bwMode="auto">
          <a:xfrm>
            <a:off x="4692650" y="2772270"/>
            <a:ext cx="174625" cy="1073150"/>
          </a:xfrm>
          <a:prstGeom prst="leftBrace">
            <a:avLst>
              <a:gd name="adj1" fmla="val 8365"/>
              <a:gd name="adj2" fmla="val 30060"/>
            </a:avLst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400">
              <a:latin typeface="ＭＳ Ｐゴシック" panose="020B0600070205080204" pitchFamily="50" charset="-128"/>
            </a:endParaRPr>
          </a:p>
        </p:txBody>
      </p:sp>
      <p:sp>
        <p:nvSpPr>
          <p:cNvPr id="17429" name="テキスト ボックス 16"/>
          <p:cNvSpPr txBox="1">
            <a:spLocks noChangeArrowheads="1"/>
          </p:cNvSpPr>
          <p:nvPr/>
        </p:nvSpPr>
        <p:spPr bwMode="auto">
          <a:xfrm>
            <a:off x="87312" y="827906"/>
            <a:ext cx="133882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200" dirty="0">
                <a:latin typeface="ＭＳ Ｐゴシック" panose="020B0600070205080204" pitchFamily="50" charset="-128"/>
              </a:rPr>
              <a:t>【</a:t>
            </a:r>
            <a:r>
              <a:rPr lang="ja-JP" altLang="en-US" sz="1200" dirty="0">
                <a:latin typeface="ＭＳ Ｐゴシック" panose="020B0600070205080204" pitchFamily="50" charset="-128"/>
              </a:rPr>
              <a:t>事前準備・対応</a:t>
            </a:r>
            <a:r>
              <a:rPr lang="en-US" altLang="ja-JP" sz="1200" dirty="0">
                <a:latin typeface="ＭＳ Ｐゴシック" panose="020B0600070205080204" pitchFamily="50" charset="-128"/>
              </a:rPr>
              <a:t>】</a:t>
            </a:r>
            <a:endParaRPr lang="ja-JP" altLang="en-US" sz="1200" dirty="0">
              <a:latin typeface="ＭＳ Ｐゴシック" panose="020B0600070205080204" pitchFamily="50" charset="-128"/>
            </a:endParaRPr>
          </a:p>
        </p:txBody>
      </p:sp>
      <p:sp>
        <p:nvSpPr>
          <p:cNvPr id="85" name="正方形/長方形 84"/>
          <p:cNvSpPr/>
          <p:nvPr/>
        </p:nvSpPr>
        <p:spPr>
          <a:xfrm>
            <a:off x="215900" y="1120930"/>
            <a:ext cx="8866187" cy="830882"/>
          </a:xfrm>
          <a:prstGeom prst="rect">
            <a:avLst/>
          </a:prstGeom>
          <a:noFill/>
          <a:ln>
            <a:solidFill>
              <a:schemeClr val="tx1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eaLnBrk="1" hangingPunct="1">
              <a:defRPr/>
            </a:pPr>
            <a:endParaRPr lang="en-US" altLang="ja-JP" dirty="0">
              <a:solidFill>
                <a:schemeClr val="tx1"/>
              </a:solidFill>
            </a:endParaRPr>
          </a:p>
        </p:txBody>
      </p:sp>
      <p:sp>
        <p:nvSpPr>
          <p:cNvPr id="87" name="テキスト ボックス 86"/>
          <p:cNvSpPr txBox="1"/>
          <p:nvPr/>
        </p:nvSpPr>
        <p:spPr>
          <a:xfrm>
            <a:off x="322262" y="1121679"/>
            <a:ext cx="3119438" cy="84613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eaLnBrk="1" hangingPunct="1">
              <a:defRPr/>
            </a:pP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・台風経路・規模等の気象・災害情報の収集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①②③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 eaLnBrk="1" hangingPunct="1">
              <a:defRPr/>
            </a:pP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・社屋の浸水対策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⑯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 eaLnBrk="1" hangingPunct="1">
              <a:defRPr/>
            </a:pP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・物流設備の浸水対策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⑩⑭⑮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>
              <a:defRPr/>
            </a:pPr>
            <a:r>
              <a:rPr lang="ja-JP" altLang="en-US" sz="11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・災害時の通信設備の用意（衛星電話等）</a:t>
            </a:r>
            <a:endParaRPr lang="en-US" altLang="ja-JP" sz="11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defRPr/>
            </a:pPr>
            <a:r>
              <a:rPr lang="ja-JP" altLang="en-US" sz="1100" i="1" dirty="0">
                <a:solidFill>
                  <a:schemeClr val="bg1">
                    <a:lumMod val="50000"/>
                  </a:schemeClr>
                </a:solidFill>
              </a:rPr>
              <a:t>・対策マニュアル・防災マップの整備</a:t>
            </a:r>
            <a:endParaRPr lang="en-US" altLang="ja-JP" sz="11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9" name="テキスト ボックス 88"/>
          <p:cNvSpPr txBox="1"/>
          <p:nvPr/>
        </p:nvSpPr>
        <p:spPr>
          <a:xfrm>
            <a:off x="3884612" y="1121679"/>
            <a:ext cx="2922588" cy="84613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eaLnBrk="1" hangingPunct="1">
              <a:defRPr/>
            </a:pP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・避難訓練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①②③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 eaLnBrk="1" hangingPunct="1">
              <a:defRPr/>
            </a:pP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・避難場所の確保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①②③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>
              <a:defRPr/>
            </a:pP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・避難のルール作り（フェーズ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Ⅳ</a:t>
            </a:r>
            <a:r>
              <a:rPr lang="ja-JP" altLang="en-US" sz="1100" i="1" u="sng" dirty="0" err="1">
                <a:solidFill>
                  <a:schemeClr val="bg1">
                    <a:lumMod val="50000"/>
                  </a:schemeClr>
                </a:solidFill>
              </a:rPr>
              <a:t>までに</a:t>
            </a: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避難）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※</a:t>
            </a: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１</a:t>
            </a:r>
            <a:endParaRPr lang="en-US" altLang="ja-JP" sz="1100" i="1" u="sng" dirty="0">
              <a:solidFill>
                <a:schemeClr val="bg1">
                  <a:lumMod val="50000"/>
                </a:schemeClr>
              </a:solidFill>
            </a:endParaRPr>
          </a:p>
          <a:p>
            <a:pPr eaLnBrk="1" hangingPunct="1">
              <a:defRPr/>
            </a:pP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・他社との避難ルール・場所、資機材の情報共有</a:t>
            </a:r>
            <a:endParaRPr lang="en-US" altLang="ja-JP" sz="1100" i="1" u="sng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defRPr/>
            </a:pP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・避難誘導看板設置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①②③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2" name="テキスト ボックス 85"/>
          <p:cNvSpPr txBox="1">
            <a:spLocks noChangeArrowheads="1"/>
          </p:cNvSpPr>
          <p:nvPr/>
        </p:nvSpPr>
        <p:spPr bwMode="auto">
          <a:xfrm>
            <a:off x="7088188" y="1121679"/>
            <a:ext cx="1852612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100" i="1" dirty="0">
                <a:solidFill>
                  <a:schemeClr val="bg1">
                    <a:lumMod val="50000"/>
                  </a:schemeClr>
                </a:solidFill>
              </a:rPr>
              <a:t>・社員安否確認システム整備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100" i="1" dirty="0">
                <a:solidFill>
                  <a:schemeClr val="bg1">
                    <a:lumMod val="50000"/>
                  </a:schemeClr>
                </a:solidFill>
              </a:rPr>
              <a:t>・食料、水の備蓄（</a:t>
            </a:r>
            <a:r>
              <a:rPr lang="en-US" altLang="ja-JP" sz="1100" i="1" dirty="0">
                <a:solidFill>
                  <a:schemeClr val="bg1">
                    <a:lumMod val="50000"/>
                  </a:schemeClr>
                </a:solidFill>
              </a:rPr>
              <a:t>3</a:t>
            </a:r>
            <a:r>
              <a:rPr lang="ja-JP" altLang="en-US" sz="1100" i="1" dirty="0">
                <a:solidFill>
                  <a:schemeClr val="bg1">
                    <a:lumMod val="50000"/>
                  </a:schemeClr>
                </a:solidFill>
              </a:rPr>
              <a:t>日）</a:t>
            </a:r>
            <a:endParaRPr lang="en-US" altLang="ja-JP" sz="11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100" i="1" dirty="0">
                <a:solidFill>
                  <a:srgbClr val="0000FF"/>
                </a:solidFill>
                <a:latin typeface="ＭＳ Ｐゴシック" panose="020B0600070205080204" pitchFamily="50" charset="-128"/>
              </a:rPr>
              <a:t>・徒歩帰宅支援ﾙｰﾄﾏｯﾌﾟの整備</a:t>
            </a:r>
            <a:endParaRPr lang="en-US" altLang="ja-JP" sz="1100" i="1" dirty="0">
              <a:solidFill>
                <a:srgbClr val="0000FF"/>
              </a:solidFill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100" i="1" dirty="0">
                <a:solidFill>
                  <a:srgbClr val="0000FF"/>
                </a:solidFill>
                <a:latin typeface="ＭＳ Ｐゴシック" panose="020B0600070205080204" pitchFamily="50" charset="-128"/>
              </a:rPr>
              <a:t>・ヤード清掃（飛散物防止）</a:t>
            </a:r>
            <a:endParaRPr lang="en-US" altLang="ja-JP" sz="1100" i="1" dirty="0">
              <a:solidFill>
                <a:srgbClr val="0000FF"/>
              </a:solidFill>
              <a:latin typeface="ＭＳ Ｐゴシック" panose="020B0600070205080204" pitchFamily="50" charset="-128"/>
            </a:endParaRPr>
          </a:p>
        </p:txBody>
      </p:sp>
      <p:sp>
        <p:nvSpPr>
          <p:cNvPr id="17435" name="テキスト ボックス 36"/>
          <p:cNvSpPr txBox="1">
            <a:spLocks noChangeArrowheads="1"/>
          </p:cNvSpPr>
          <p:nvPr/>
        </p:nvSpPr>
        <p:spPr bwMode="auto">
          <a:xfrm>
            <a:off x="3224213" y="3442195"/>
            <a:ext cx="687387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社屋の浸水</a:t>
            </a:r>
            <a:endParaRPr lang="en-US" altLang="ja-JP" sz="70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　対策実施</a:t>
            </a:r>
            <a:endParaRPr lang="en-US" altLang="ja-JP" sz="70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（土のう設置等）</a:t>
            </a:r>
            <a:endParaRPr lang="en-US" altLang="ja-JP" sz="700">
              <a:latin typeface="ＭＳ Ｐゴシック" panose="020B0600070205080204" pitchFamily="50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⑯</a:t>
            </a:r>
          </a:p>
        </p:txBody>
      </p:sp>
      <p:sp>
        <p:nvSpPr>
          <p:cNvPr id="17436" name="テキスト ボックス 113"/>
          <p:cNvSpPr txBox="1">
            <a:spLocks noChangeArrowheads="1"/>
          </p:cNvSpPr>
          <p:nvPr/>
        </p:nvSpPr>
        <p:spPr bwMode="auto">
          <a:xfrm>
            <a:off x="2490788" y="4906866"/>
            <a:ext cx="725487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社員の安全確保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①②③</a:t>
            </a:r>
          </a:p>
        </p:txBody>
      </p:sp>
      <p:sp>
        <p:nvSpPr>
          <p:cNvPr id="17437" name="テキスト ボックス 108"/>
          <p:cNvSpPr txBox="1">
            <a:spLocks noChangeArrowheads="1"/>
          </p:cNvSpPr>
          <p:nvPr/>
        </p:nvSpPr>
        <p:spPr bwMode="auto">
          <a:xfrm>
            <a:off x="2500313" y="2796082"/>
            <a:ext cx="71437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社員への気象　　</a:t>
            </a:r>
            <a:endParaRPr lang="en-US" altLang="ja-JP" sz="70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　情報提供 ①②③</a:t>
            </a:r>
            <a:endParaRPr lang="en-US" altLang="ja-JP" sz="70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社員の状況</a:t>
            </a:r>
            <a:endParaRPr lang="en-US" altLang="ja-JP" sz="70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　把握 ①②③</a:t>
            </a:r>
          </a:p>
        </p:txBody>
      </p:sp>
      <p:sp>
        <p:nvSpPr>
          <p:cNvPr id="17438" name="テキスト ボックス 127"/>
          <p:cNvSpPr txBox="1">
            <a:spLocks noChangeArrowheads="1"/>
          </p:cNvSpPr>
          <p:nvPr/>
        </p:nvSpPr>
        <p:spPr bwMode="auto">
          <a:xfrm>
            <a:off x="6162675" y="2151557"/>
            <a:ext cx="1320800" cy="246063"/>
          </a:xfrm>
          <a:prstGeom prst="rect">
            <a:avLst/>
          </a:prstGeom>
          <a:solidFill>
            <a:schemeClr val="bg1"/>
          </a:solidFill>
          <a:ln w="28575">
            <a:solidFill>
              <a:srgbClr val="FF66FF"/>
            </a:solidFill>
            <a:miter lim="800000"/>
            <a:headEnd/>
            <a:tailEnd/>
          </a:ln>
        </p:spPr>
        <p:txBody>
          <a:bodyPr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800" b="1">
                <a:latin typeface="ＭＳ Ｐゴシック" panose="020B0600070205080204" pitchFamily="50" charset="-128"/>
              </a:rPr>
              <a:t>枠内の対策はフェーズ</a:t>
            </a:r>
            <a:r>
              <a:rPr lang="en-US" altLang="ja-JP" sz="800" b="1">
                <a:latin typeface="ＭＳ Ｐゴシック" panose="020B0600070205080204" pitchFamily="50" charset="-128"/>
              </a:rPr>
              <a:t>Ⅰ</a:t>
            </a:r>
            <a:r>
              <a:rPr lang="ja-JP" altLang="en-US" sz="800" b="1">
                <a:latin typeface="ＭＳ Ｐゴシック" panose="020B0600070205080204" pitchFamily="50" charset="-128"/>
              </a:rPr>
              <a:t>、</a:t>
            </a:r>
            <a:r>
              <a:rPr lang="en-US" altLang="ja-JP" sz="800" b="1">
                <a:latin typeface="ＭＳ Ｐゴシック" panose="020B0600070205080204" pitchFamily="50" charset="-128"/>
              </a:rPr>
              <a:t>Ⅱ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800" b="1">
                <a:latin typeface="ＭＳ Ｐゴシック" panose="020B0600070205080204" pitchFamily="50" charset="-128"/>
              </a:rPr>
              <a:t>以前から対応。</a:t>
            </a:r>
          </a:p>
        </p:txBody>
      </p:sp>
      <p:sp>
        <p:nvSpPr>
          <p:cNvPr id="17442" name="上矢印吹き出し 2"/>
          <p:cNvSpPr>
            <a:spLocks noChangeArrowheads="1"/>
          </p:cNvSpPr>
          <p:nvPr/>
        </p:nvSpPr>
        <p:spPr bwMode="auto">
          <a:xfrm>
            <a:off x="4683125" y="2413495"/>
            <a:ext cx="4316413" cy="2303462"/>
          </a:xfrm>
          <a:prstGeom prst="upArrowCallout">
            <a:avLst>
              <a:gd name="adj1" fmla="val 4095"/>
              <a:gd name="adj2" fmla="val 3800"/>
              <a:gd name="adj3" fmla="val 7981"/>
              <a:gd name="adj4" fmla="val 83796"/>
            </a:avLst>
          </a:prstGeom>
          <a:noFill/>
          <a:ln w="28575" algn="ctr">
            <a:solidFill>
              <a:srgbClr val="FF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400">
              <a:latin typeface="ＭＳ Ｐゴシック" panose="020B0600070205080204" pitchFamily="50" charset="-128"/>
            </a:endParaRPr>
          </a:p>
        </p:txBody>
      </p:sp>
      <p:sp>
        <p:nvSpPr>
          <p:cNvPr id="65" name="正方形/長方形 64"/>
          <p:cNvSpPr/>
          <p:nvPr/>
        </p:nvSpPr>
        <p:spPr bwMode="auto">
          <a:xfrm>
            <a:off x="144463" y="4731245"/>
            <a:ext cx="8866187" cy="276225"/>
          </a:xfrm>
          <a:prstGeom prst="rect">
            <a:avLst/>
          </a:prstGeom>
          <a:solidFill>
            <a:srgbClr val="00B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grpSp>
        <p:nvGrpSpPr>
          <p:cNvPr id="17584" name="グループ化 67"/>
          <p:cNvGrpSpPr>
            <a:grpSpLocks/>
          </p:cNvGrpSpPr>
          <p:nvPr/>
        </p:nvGrpSpPr>
        <p:grpSpPr bwMode="auto">
          <a:xfrm>
            <a:off x="987420" y="2542082"/>
            <a:ext cx="1479329" cy="4211638"/>
            <a:chOff x="10455277" y="2476501"/>
            <a:chExt cx="1478097" cy="4211637"/>
          </a:xfrm>
        </p:grpSpPr>
        <p:grpSp>
          <p:nvGrpSpPr>
            <p:cNvPr id="17585" name="グループ化 1"/>
            <p:cNvGrpSpPr>
              <a:grpSpLocks/>
            </p:cNvGrpSpPr>
            <p:nvPr/>
          </p:nvGrpSpPr>
          <p:grpSpPr bwMode="auto">
            <a:xfrm>
              <a:off x="11406653" y="2633664"/>
              <a:ext cx="526721" cy="4054474"/>
              <a:chOff x="1933575" y="2588865"/>
              <a:chExt cx="526657" cy="4054823"/>
            </a:xfrm>
          </p:grpSpPr>
          <p:sp>
            <p:nvSpPr>
              <p:cNvPr id="88" name="正方形/長方形 87"/>
              <p:cNvSpPr/>
              <p:nvPr/>
            </p:nvSpPr>
            <p:spPr bwMode="auto">
              <a:xfrm>
                <a:off x="1938663" y="2588865"/>
                <a:ext cx="248999" cy="1925802"/>
              </a:xfrm>
              <a:prstGeom prst="rect">
                <a:avLst/>
              </a:prstGeom>
              <a:gradFill>
                <a:gsLst>
                  <a:gs pos="100000">
                    <a:srgbClr val="FFCC99"/>
                  </a:gs>
                  <a:gs pos="100000">
                    <a:schemeClr val="accent1">
                      <a:lumMod val="45000"/>
                      <a:lumOff val="55000"/>
                    </a:schemeClr>
                  </a:gs>
                  <a:gs pos="0">
                    <a:schemeClr val="bg1"/>
                  </a:gs>
                  <a:gs pos="40000">
                    <a:srgbClr val="FFCC99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ja-JP" altLang="en-US"/>
              </a:p>
            </p:txBody>
          </p:sp>
          <p:sp>
            <p:nvSpPr>
              <p:cNvPr id="90" name="正方形/長方形 89"/>
              <p:cNvSpPr/>
              <p:nvPr/>
            </p:nvSpPr>
            <p:spPr bwMode="auto">
              <a:xfrm>
                <a:off x="2203522" y="3373157"/>
                <a:ext cx="249000" cy="3270531"/>
              </a:xfrm>
              <a:prstGeom prst="rect">
                <a:avLst/>
              </a:prstGeom>
              <a:gradFill>
                <a:gsLst>
                  <a:gs pos="100000">
                    <a:srgbClr val="FFC000"/>
                  </a:gs>
                  <a:gs pos="100000">
                    <a:srgbClr val="FFCC99"/>
                  </a:gs>
                  <a:gs pos="100000">
                    <a:schemeClr val="accent1">
                      <a:lumMod val="45000"/>
                      <a:lumOff val="55000"/>
                    </a:schemeClr>
                  </a:gs>
                  <a:gs pos="0">
                    <a:schemeClr val="bg1"/>
                  </a:gs>
                  <a:gs pos="40000">
                    <a:srgbClr val="FFC000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ja-JP" altLang="en-US"/>
              </a:p>
            </p:txBody>
          </p:sp>
          <p:sp>
            <p:nvSpPr>
              <p:cNvPr id="17601" name="テキスト ボックス 62"/>
              <p:cNvSpPr txBox="1">
                <a:spLocks noChangeArrowheads="1"/>
              </p:cNvSpPr>
              <p:nvPr/>
            </p:nvSpPr>
            <p:spPr bwMode="auto">
              <a:xfrm>
                <a:off x="1961158" y="3344863"/>
                <a:ext cx="205184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800">
                    <a:solidFill>
                      <a:srgbClr val="FF0000"/>
                    </a:solidFill>
                    <a:latin typeface="ＭＳ Ｐゴシック" panose="020B0600070205080204" pitchFamily="50" charset="-128"/>
                  </a:rPr>
                  <a:t>第一</a:t>
                </a:r>
                <a:endParaRPr lang="en-US" altLang="ja-JP" sz="800">
                  <a:solidFill>
                    <a:srgbClr val="FF0000"/>
                  </a:solidFill>
                  <a:latin typeface="ＭＳ Ｐゴシック" panose="020B0600070205080204" pitchFamily="50" charset="-128"/>
                </a:endParaRP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800">
                    <a:solidFill>
                      <a:srgbClr val="FF0000"/>
                    </a:solidFill>
                    <a:latin typeface="ＭＳ Ｐゴシック" panose="020B0600070205080204" pitchFamily="50" charset="-128"/>
                  </a:rPr>
                  <a:t>警戒</a:t>
                </a:r>
              </a:p>
            </p:txBody>
          </p:sp>
          <p:sp>
            <p:nvSpPr>
              <p:cNvPr id="17602" name="テキスト ボックス 62"/>
              <p:cNvSpPr txBox="1">
                <a:spLocks noChangeArrowheads="1"/>
              </p:cNvSpPr>
              <p:nvPr/>
            </p:nvSpPr>
            <p:spPr bwMode="auto">
              <a:xfrm>
                <a:off x="2237383" y="3789040"/>
                <a:ext cx="205184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800">
                    <a:solidFill>
                      <a:srgbClr val="FF0000"/>
                    </a:solidFill>
                    <a:latin typeface="ＭＳ Ｐゴシック" panose="020B0600070205080204" pitchFamily="50" charset="-128"/>
                  </a:rPr>
                  <a:t>第二</a:t>
                </a:r>
                <a:endParaRPr lang="en-US" altLang="ja-JP" sz="800">
                  <a:solidFill>
                    <a:srgbClr val="FF0000"/>
                  </a:solidFill>
                  <a:latin typeface="ＭＳ Ｐゴシック" panose="020B0600070205080204" pitchFamily="50" charset="-128"/>
                </a:endParaRP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800">
                    <a:solidFill>
                      <a:srgbClr val="FF0000"/>
                    </a:solidFill>
                    <a:latin typeface="ＭＳ Ｐゴシック" panose="020B0600070205080204" pitchFamily="50" charset="-128"/>
                  </a:rPr>
                  <a:t>警戒</a:t>
                </a:r>
              </a:p>
            </p:txBody>
          </p:sp>
          <p:sp>
            <p:nvSpPr>
              <p:cNvPr id="17603" name="テキスト ボックス 59"/>
              <p:cNvSpPr txBox="1">
                <a:spLocks noChangeArrowheads="1"/>
              </p:cNvSpPr>
              <p:nvPr/>
            </p:nvSpPr>
            <p:spPr bwMode="auto">
              <a:xfrm>
                <a:off x="1933575" y="3721107"/>
                <a:ext cx="230612" cy="5540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強風域</a:t>
                </a:r>
                <a:endParaRPr lang="en-US" altLang="ja-JP" sz="600" dirty="0">
                  <a:latin typeface="ＭＳ Ｐゴシック" panose="020B0600070205080204" pitchFamily="50" charset="-128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が港湾</a:t>
                </a:r>
                <a:endParaRPr lang="en-US" altLang="ja-JP" sz="600" dirty="0">
                  <a:latin typeface="ＭＳ Ｐゴシック" panose="020B0600070205080204" pitchFamily="50" charset="-128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 err="1">
                    <a:latin typeface="ＭＳ Ｐゴシック" panose="020B0600070205080204" pitchFamily="50" charset="-128"/>
                  </a:rPr>
                  <a:t>にかか</a:t>
                </a:r>
                <a:endParaRPr lang="en-US" altLang="ja-JP" sz="600" dirty="0">
                  <a:latin typeface="ＭＳ Ｐゴシック" panose="020B0600070205080204" pitchFamily="50" charset="-128"/>
                </a:endParaRPr>
              </a:p>
              <a:p>
                <a:pPr>
                  <a:spcBef>
                    <a:spcPct val="0"/>
                  </a:spcBef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る</a:t>
                </a:r>
                <a:r>
                  <a:rPr lang="en-US" altLang="ja-JP" sz="600" dirty="0">
                    <a:latin typeface="ＭＳ Ｐゴシック" panose="020B0600070205080204" pitchFamily="50" charset="-128"/>
                  </a:rPr>
                  <a:t>9</a:t>
                </a:r>
                <a:r>
                  <a:rPr lang="ja-JP" altLang="en-US" sz="600" dirty="0">
                    <a:latin typeface="ＭＳ Ｐゴシック" panose="020B0600070205080204" pitchFamily="50" charset="-128"/>
                  </a:rPr>
                  <a:t>～</a:t>
                </a:r>
                <a:r>
                  <a:rPr lang="en-US" altLang="ja-JP" sz="600" dirty="0">
                    <a:latin typeface="ＭＳ Ｐゴシック" panose="020B0600070205080204" pitchFamily="50" charset="-128"/>
                  </a:rPr>
                  <a:t>5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時間前</a:t>
                </a:r>
                <a:endParaRPr lang="en-US" altLang="ja-JP" sz="600" dirty="0">
                  <a:latin typeface="ＭＳ Ｐゴシック" panose="020B0600070205080204" pitchFamily="50" charset="-128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に発出</a:t>
                </a:r>
              </a:p>
            </p:txBody>
          </p:sp>
          <p:sp>
            <p:nvSpPr>
              <p:cNvPr id="17604" name="テキスト ボックス 59"/>
              <p:cNvSpPr txBox="1">
                <a:spLocks noChangeArrowheads="1"/>
              </p:cNvSpPr>
              <p:nvPr/>
            </p:nvSpPr>
            <p:spPr bwMode="auto">
              <a:xfrm>
                <a:off x="2229620" y="4083422"/>
                <a:ext cx="230612" cy="5540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強風域</a:t>
                </a:r>
                <a:endParaRPr lang="en-US" altLang="ja-JP" sz="600" dirty="0">
                  <a:latin typeface="ＭＳ Ｐゴシック" panose="020B0600070205080204" pitchFamily="50" charset="-128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が港湾</a:t>
                </a:r>
                <a:endParaRPr lang="en-US" altLang="ja-JP" sz="600" dirty="0">
                  <a:latin typeface="ＭＳ Ｐゴシック" panose="020B0600070205080204" pitchFamily="50" charset="-128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にかか</a:t>
                </a:r>
                <a:endParaRPr lang="en-US" altLang="ja-JP" sz="600" dirty="0">
                  <a:latin typeface="ＭＳ Ｐゴシック" panose="020B0600070205080204" pitchFamily="50" charset="-128"/>
                </a:endParaRPr>
              </a:p>
              <a:p>
                <a:pPr>
                  <a:spcBef>
                    <a:spcPct val="0"/>
                  </a:spcBef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る</a:t>
                </a:r>
                <a:r>
                  <a:rPr lang="en-US" altLang="ja-JP" sz="600" dirty="0">
                    <a:latin typeface="ＭＳ Ｐゴシック" panose="020B0600070205080204" pitchFamily="50" charset="-128"/>
                  </a:rPr>
                  <a:t>6</a:t>
                </a:r>
                <a:r>
                  <a:rPr lang="ja-JP" altLang="en-US" sz="600" dirty="0">
                    <a:latin typeface="ＭＳ Ｐゴシック" panose="020B0600070205080204" pitchFamily="50" charset="-128"/>
                  </a:rPr>
                  <a:t>～</a:t>
                </a:r>
                <a:r>
                  <a:rPr lang="en-US" altLang="ja-JP" sz="600" dirty="0">
                    <a:latin typeface="ＭＳ Ｐゴシック" panose="020B0600070205080204" pitchFamily="50" charset="-128"/>
                  </a:rPr>
                  <a:t>2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時間前</a:t>
                </a:r>
                <a:endParaRPr lang="en-US" altLang="ja-JP" sz="600" dirty="0">
                  <a:latin typeface="ＭＳ Ｐゴシック" panose="020B0600070205080204" pitchFamily="50" charset="-128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に発出</a:t>
                </a:r>
              </a:p>
            </p:txBody>
          </p:sp>
        </p:grpSp>
        <p:sp>
          <p:nvSpPr>
            <p:cNvPr id="70" name="正方形/長方形 69"/>
            <p:cNvSpPr/>
            <p:nvPr/>
          </p:nvSpPr>
          <p:spPr bwMode="auto">
            <a:xfrm>
              <a:off x="10455277" y="2476501"/>
              <a:ext cx="158618" cy="4211637"/>
            </a:xfrm>
            <a:prstGeom prst="rect">
              <a:avLst/>
            </a:prstGeom>
            <a:solidFill>
              <a:srgbClr val="68CE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anchor="ctr" anchorCtr="1"/>
            <a:lstStyle/>
            <a:p>
              <a:pPr algn="ctr">
                <a:defRPr/>
              </a:pPr>
              <a:r>
                <a:rPr lang="zh-TW" altLang="en-US" sz="1000" dirty="0">
                  <a:solidFill>
                    <a:srgbClr val="000000"/>
                  </a:solidFill>
                </a:rPr>
                <a:t>台風進路予報</a:t>
              </a:r>
              <a:r>
                <a:rPr lang="ja-JP" altLang="en-US" sz="1000" dirty="0">
                  <a:solidFill>
                    <a:srgbClr val="000000"/>
                  </a:solidFill>
                </a:rPr>
                <a:t>　・　台風に関する気象情報（随時発表）</a:t>
              </a:r>
            </a:p>
          </p:txBody>
        </p:sp>
        <p:sp>
          <p:nvSpPr>
            <p:cNvPr id="71" name="正方形/長方形 70"/>
            <p:cNvSpPr/>
            <p:nvPr/>
          </p:nvSpPr>
          <p:spPr bwMode="auto">
            <a:xfrm>
              <a:off x="10918441" y="3355976"/>
              <a:ext cx="161790" cy="1116013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anchor="ctr" anchorCtr="1"/>
            <a:lstStyle/>
            <a:p>
              <a:pPr algn="ctr">
                <a:defRPr/>
              </a:pPr>
              <a:r>
                <a:rPr lang="ja-JP" altLang="en-US" sz="1000" dirty="0">
                  <a:solidFill>
                    <a:srgbClr val="FF0000"/>
                  </a:solidFill>
                </a:rPr>
                <a:t>強風注意報</a:t>
              </a:r>
            </a:p>
          </p:txBody>
        </p:sp>
        <p:sp>
          <p:nvSpPr>
            <p:cNvPr id="72" name="正方形/長方形 71"/>
            <p:cNvSpPr/>
            <p:nvPr/>
          </p:nvSpPr>
          <p:spPr bwMode="auto">
            <a:xfrm>
              <a:off x="10899407" y="4419601"/>
              <a:ext cx="93585" cy="2268537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73" name="正方形/長方形 72"/>
            <p:cNvSpPr/>
            <p:nvPr/>
          </p:nvSpPr>
          <p:spPr bwMode="auto">
            <a:xfrm>
              <a:off x="10992992" y="4419601"/>
              <a:ext cx="95171" cy="2268537"/>
            </a:xfrm>
            <a:prstGeom prst="rect">
              <a:avLst/>
            </a:prstGeom>
            <a:solidFill>
              <a:srgbClr val="CC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17590" name="テキスト ボックス 46"/>
            <p:cNvSpPr txBox="1">
              <a:spLocks noChangeArrowheads="1"/>
            </p:cNvSpPr>
            <p:nvPr/>
          </p:nvSpPr>
          <p:spPr bwMode="auto">
            <a:xfrm>
              <a:off x="10925137" y="4681688"/>
              <a:ext cx="153907" cy="1532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lIns="0" tIns="0" rIns="0" bIns="0" anchor="ctr" anchorCtr="1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ja-JP" altLang="en-US" sz="1000">
                  <a:solidFill>
                    <a:srgbClr val="C00000"/>
                  </a:solidFill>
                  <a:latin typeface="ＭＳ Ｐゴシック" panose="020B0600070205080204" pitchFamily="50" charset="-128"/>
                </a:rPr>
                <a:t>暴風警報</a:t>
              </a:r>
              <a:r>
                <a:rPr lang="ja-JP" altLang="en-US" sz="1000">
                  <a:latin typeface="ＭＳ Ｐゴシック" panose="020B0600070205080204" pitchFamily="50" charset="-128"/>
                </a:rPr>
                <a:t>又は</a:t>
              </a:r>
              <a:r>
                <a:rPr lang="ja-JP" altLang="en-US" sz="1000">
                  <a:solidFill>
                    <a:srgbClr val="FFFF00"/>
                  </a:solidFill>
                  <a:latin typeface="ＭＳ Ｐゴシック" panose="020B0600070205080204" pitchFamily="50" charset="-128"/>
                </a:rPr>
                <a:t>暴風特別警報</a:t>
              </a:r>
            </a:p>
          </p:txBody>
        </p:sp>
        <p:sp>
          <p:nvSpPr>
            <p:cNvPr id="75" name="正方形/長方形 74"/>
            <p:cNvSpPr/>
            <p:nvPr/>
          </p:nvSpPr>
          <p:spPr bwMode="auto">
            <a:xfrm>
              <a:off x="11157954" y="3725864"/>
              <a:ext cx="161790" cy="1079500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anchor="ctr" anchorCtr="1"/>
            <a:lstStyle/>
            <a:p>
              <a:pPr algn="ctr">
                <a:defRPr/>
              </a:pPr>
              <a:r>
                <a:rPr lang="ja-JP" altLang="en-US" sz="1000" dirty="0">
                  <a:solidFill>
                    <a:srgbClr val="FF0000"/>
                  </a:solidFill>
                </a:rPr>
                <a:t>高潮注意報</a:t>
              </a:r>
            </a:p>
          </p:txBody>
        </p:sp>
        <p:sp>
          <p:nvSpPr>
            <p:cNvPr id="76" name="正方形/長方形 75"/>
            <p:cNvSpPr/>
            <p:nvPr/>
          </p:nvSpPr>
          <p:spPr bwMode="auto">
            <a:xfrm>
              <a:off x="11145265" y="4779963"/>
              <a:ext cx="106273" cy="1908175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77" name="正方形/長方形 76"/>
            <p:cNvSpPr/>
            <p:nvPr/>
          </p:nvSpPr>
          <p:spPr bwMode="auto">
            <a:xfrm>
              <a:off x="11237263" y="4779963"/>
              <a:ext cx="106273" cy="1908175"/>
            </a:xfrm>
            <a:prstGeom prst="rect">
              <a:avLst/>
            </a:prstGeom>
            <a:solidFill>
              <a:srgbClr val="CC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17594" name="テキスト ボックス 54"/>
            <p:cNvSpPr txBox="1">
              <a:spLocks noChangeArrowheads="1"/>
            </p:cNvSpPr>
            <p:nvPr/>
          </p:nvSpPr>
          <p:spPr bwMode="auto">
            <a:xfrm>
              <a:off x="11166940" y="4956124"/>
              <a:ext cx="153907" cy="1532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lIns="0" tIns="0" rIns="0" bIns="0" anchor="ctr" anchorCtr="1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ja-JP" altLang="en-US" sz="1000">
                  <a:solidFill>
                    <a:srgbClr val="C00000"/>
                  </a:solidFill>
                  <a:latin typeface="ＭＳ Ｐゴシック" panose="020B0600070205080204" pitchFamily="50" charset="-128"/>
                </a:rPr>
                <a:t>高潮警報</a:t>
              </a:r>
              <a:r>
                <a:rPr lang="ja-JP" altLang="en-US" sz="1000">
                  <a:latin typeface="ＭＳ Ｐゴシック" panose="020B0600070205080204" pitchFamily="50" charset="-128"/>
                </a:rPr>
                <a:t>又は</a:t>
              </a:r>
              <a:r>
                <a:rPr lang="ja-JP" altLang="en-US" sz="1000">
                  <a:solidFill>
                    <a:srgbClr val="FFFF00"/>
                  </a:solidFill>
                  <a:latin typeface="ＭＳ Ｐゴシック" panose="020B0600070205080204" pitchFamily="50" charset="-128"/>
                </a:rPr>
                <a:t>高潮特別警報</a:t>
              </a:r>
            </a:p>
          </p:txBody>
        </p:sp>
        <p:sp>
          <p:nvSpPr>
            <p:cNvPr id="79" name="正方形/長方形 78"/>
            <p:cNvSpPr/>
            <p:nvPr/>
          </p:nvSpPr>
          <p:spPr bwMode="auto">
            <a:xfrm>
              <a:off x="10666239" y="2975865"/>
              <a:ext cx="161790" cy="1080000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anchor="ctr" anchorCtr="1"/>
            <a:lstStyle/>
            <a:p>
              <a:pPr algn="ctr">
                <a:defRPr/>
              </a:pPr>
              <a:r>
                <a:rPr lang="ja-JP" altLang="en-US" sz="1000" dirty="0">
                  <a:solidFill>
                    <a:srgbClr val="FF0000"/>
                  </a:solidFill>
                </a:rPr>
                <a:t>波浪注意報</a:t>
              </a:r>
            </a:p>
          </p:txBody>
        </p:sp>
        <p:sp>
          <p:nvSpPr>
            <p:cNvPr id="82" name="正方形/長方形 81"/>
            <p:cNvSpPr/>
            <p:nvPr/>
          </p:nvSpPr>
          <p:spPr bwMode="auto">
            <a:xfrm>
              <a:off x="10661480" y="4060826"/>
              <a:ext cx="106274" cy="2627312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83" name="正方形/長方形 82"/>
            <p:cNvSpPr/>
            <p:nvPr/>
          </p:nvSpPr>
          <p:spPr bwMode="auto">
            <a:xfrm>
              <a:off x="10755065" y="4060826"/>
              <a:ext cx="93584" cy="2627312"/>
            </a:xfrm>
            <a:prstGeom prst="rect">
              <a:avLst/>
            </a:prstGeom>
            <a:solidFill>
              <a:srgbClr val="CC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17598" name="テキスト ボックス 61"/>
            <p:cNvSpPr txBox="1">
              <a:spLocks noChangeArrowheads="1"/>
            </p:cNvSpPr>
            <p:nvPr/>
          </p:nvSpPr>
          <p:spPr bwMode="auto">
            <a:xfrm>
              <a:off x="10681525" y="4537360"/>
              <a:ext cx="153907" cy="1532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lIns="0" tIns="0" rIns="0" bIns="0" anchor="ctr" anchorCtr="1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ja-JP" altLang="en-US" sz="1000">
                  <a:solidFill>
                    <a:srgbClr val="C00000"/>
                  </a:solidFill>
                  <a:latin typeface="ＭＳ Ｐゴシック" panose="020B0600070205080204" pitchFamily="50" charset="-128"/>
                </a:rPr>
                <a:t>波浪警報</a:t>
              </a:r>
              <a:r>
                <a:rPr lang="ja-JP" altLang="en-US" sz="1000">
                  <a:latin typeface="ＭＳ Ｐゴシック" panose="020B0600070205080204" pitchFamily="50" charset="-128"/>
                </a:rPr>
                <a:t>又は</a:t>
              </a:r>
              <a:r>
                <a:rPr lang="ja-JP" altLang="en-US" sz="1000">
                  <a:solidFill>
                    <a:srgbClr val="FFFF00"/>
                  </a:solidFill>
                  <a:latin typeface="ＭＳ Ｐゴシック" panose="020B0600070205080204" pitchFamily="50" charset="-128"/>
                </a:rPr>
                <a:t>波浪特別警報</a:t>
              </a:r>
            </a:p>
          </p:txBody>
        </p:sp>
      </p:grpSp>
      <p:sp>
        <p:nvSpPr>
          <p:cNvPr id="66" name="星 5 65"/>
          <p:cNvSpPr>
            <a:spLocks noChangeAspect="1"/>
          </p:cNvSpPr>
          <p:nvPr/>
        </p:nvSpPr>
        <p:spPr>
          <a:xfrm>
            <a:off x="1472345" y="3335833"/>
            <a:ext cx="119633" cy="119633"/>
          </a:xfrm>
          <a:prstGeom prst="star5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9" name="星 5 68"/>
          <p:cNvSpPr>
            <a:spLocks noChangeAspect="1"/>
          </p:cNvSpPr>
          <p:nvPr/>
        </p:nvSpPr>
        <p:spPr>
          <a:xfrm>
            <a:off x="1701218" y="3689845"/>
            <a:ext cx="119633" cy="119633"/>
          </a:xfrm>
          <a:prstGeom prst="star5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8" name="星 5 77"/>
          <p:cNvSpPr>
            <a:spLocks noChangeAspect="1"/>
          </p:cNvSpPr>
          <p:nvPr/>
        </p:nvSpPr>
        <p:spPr>
          <a:xfrm>
            <a:off x="1461220" y="4411142"/>
            <a:ext cx="119633" cy="119633"/>
          </a:xfrm>
          <a:prstGeom prst="star5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583" name="テキスト ボックス 93"/>
          <p:cNvSpPr txBox="1">
            <a:spLocks noChangeArrowheads="1"/>
          </p:cNvSpPr>
          <p:nvPr/>
        </p:nvSpPr>
        <p:spPr bwMode="auto">
          <a:xfrm>
            <a:off x="4125913" y="4755057"/>
            <a:ext cx="2681287" cy="220663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 lIns="72000" tIns="18000" rIns="72000" bIns="1800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200">
                <a:solidFill>
                  <a:srgbClr val="00B050"/>
                </a:solidFill>
                <a:latin typeface="ＭＳ Ｐゴシック" panose="020B0600070205080204" pitchFamily="50" charset="-128"/>
              </a:rPr>
              <a:t>暴風が吹き始める前に防災行動を完了</a:t>
            </a:r>
          </a:p>
        </p:txBody>
      </p:sp>
      <p:sp>
        <p:nvSpPr>
          <p:cNvPr id="17443" name="テキスト ボックス 92"/>
          <p:cNvSpPr txBox="1">
            <a:spLocks noChangeArrowheads="1"/>
          </p:cNvSpPr>
          <p:nvPr/>
        </p:nvSpPr>
        <p:spPr bwMode="auto">
          <a:xfrm>
            <a:off x="3209925" y="4109781"/>
            <a:ext cx="73501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水門・陸閘等の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操作依頼　</a:t>
            </a:r>
            <a:r>
              <a:rPr lang="en-US" altLang="ja-JP" sz="700" dirty="0">
                <a:latin typeface="ＭＳ Ｐゴシック" panose="020B0600070205080204" pitchFamily="50" charset="-128"/>
              </a:rPr>
              <a:t>※5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（受託箇所）②④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防潮扉の閉鎖②④</a:t>
            </a:r>
          </a:p>
        </p:txBody>
      </p:sp>
      <p:sp>
        <p:nvSpPr>
          <p:cNvPr id="81" name="四角形吹き出し 2"/>
          <p:cNvSpPr>
            <a:spLocks noChangeArrowheads="1"/>
          </p:cNvSpPr>
          <p:nvPr/>
        </p:nvSpPr>
        <p:spPr bwMode="auto">
          <a:xfrm>
            <a:off x="5126038" y="5117007"/>
            <a:ext cx="3111500" cy="215900"/>
          </a:xfrm>
          <a:prstGeom prst="wedgeRectCallout">
            <a:avLst>
              <a:gd name="adj1" fmla="val 18505"/>
              <a:gd name="adj2" fmla="val -129764"/>
            </a:avLst>
          </a:prstGeom>
          <a:solidFill>
            <a:schemeClr val="bg1"/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800" dirty="0">
                <a:latin typeface="ＭＳ Ｐゴシック" panose="020B0600070205080204" pitchFamily="50" charset="-128"/>
              </a:rPr>
              <a:t>　　各社の防災計画や避難計画に基づき、全ての防災行動を完了。</a:t>
            </a:r>
            <a:endParaRPr lang="ja-JP" altLang="en-US" sz="1400" dirty="0">
              <a:latin typeface="ＭＳ Ｐゴシック" panose="020B0600070205080204" pitchFamily="50" charset="-128"/>
            </a:endParaRPr>
          </a:p>
        </p:txBody>
      </p:sp>
      <p:sp>
        <p:nvSpPr>
          <p:cNvPr id="80" name="テキスト ボックス 32"/>
          <p:cNvSpPr txBox="1">
            <a:spLocks noChangeArrowheads="1"/>
          </p:cNvSpPr>
          <p:nvPr/>
        </p:nvSpPr>
        <p:spPr bwMode="auto">
          <a:xfrm>
            <a:off x="2522150" y="4155621"/>
            <a:ext cx="615950" cy="538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社員・作業員等への避難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指示 ①②③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社員の安全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　確認 ①②③</a:t>
            </a:r>
          </a:p>
        </p:txBody>
      </p:sp>
      <p:sp>
        <p:nvSpPr>
          <p:cNvPr id="86" name="テキスト ボックス 85"/>
          <p:cNvSpPr txBox="1"/>
          <p:nvPr/>
        </p:nvSpPr>
        <p:spPr>
          <a:xfrm>
            <a:off x="8186738" y="52591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【</a:t>
            </a:r>
            <a:r>
              <a:rPr kumimoji="1" lang="ja-JP" altLang="en-US" dirty="0"/>
              <a:t>様式</a:t>
            </a:r>
            <a:r>
              <a:rPr kumimoji="1" lang="en-US" altLang="ja-JP" dirty="0"/>
              <a:t>】</a:t>
            </a:r>
            <a:endParaRPr kumimoji="1" lang="ja-JP" altLang="en-US" dirty="0"/>
          </a:p>
        </p:txBody>
      </p:sp>
      <p:sp>
        <p:nvSpPr>
          <p:cNvPr id="94" name="テキスト ボックス 93"/>
          <p:cNvSpPr txBox="1"/>
          <p:nvPr/>
        </p:nvSpPr>
        <p:spPr>
          <a:xfrm>
            <a:off x="1312719" y="914969"/>
            <a:ext cx="4313523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ja-JP" sz="900" dirty="0"/>
              <a:t>※</a:t>
            </a:r>
            <a:r>
              <a:rPr lang="en-US" altLang="ja-JP" sz="900" dirty="0" smtClean="0"/>
              <a:t>1</a:t>
            </a:r>
            <a:r>
              <a:rPr lang="ja-JP" altLang="en-US" sz="900" dirty="0" err="1" smtClean="0"/>
              <a:t>、</a:t>
            </a:r>
            <a:r>
              <a:rPr lang="en-US" altLang="ja-JP" sz="900" dirty="0" smtClean="0"/>
              <a:t>2</a:t>
            </a:r>
            <a:endParaRPr kumimoji="1" lang="ja-JP" altLang="en-US" sz="900" dirty="0"/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635A715B-6BA3-4717-BEC8-2C5882E94EA9}"/>
              </a:ext>
            </a:extLst>
          </p:cNvPr>
          <p:cNvSpPr txBox="1"/>
          <p:nvPr/>
        </p:nvSpPr>
        <p:spPr>
          <a:xfrm>
            <a:off x="8050628" y="5147000"/>
            <a:ext cx="22055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ja-JP" sz="900" dirty="0" smtClean="0"/>
              <a:t>※4</a:t>
            </a:r>
            <a:endParaRPr kumimoji="1" lang="ja-JP" altLang="en-US" sz="900" dirty="0"/>
          </a:p>
        </p:txBody>
      </p:sp>
      <p:sp>
        <p:nvSpPr>
          <p:cNvPr id="95" name="テキスト ボックス 94"/>
          <p:cNvSpPr txBox="1"/>
          <p:nvPr/>
        </p:nvSpPr>
        <p:spPr>
          <a:xfrm>
            <a:off x="1739270" y="1986091"/>
            <a:ext cx="431352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ja-JP" sz="900" dirty="0"/>
              <a:t>※</a:t>
            </a:r>
            <a:r>
              <a:rPr lang="en-US" altLang="ja-JP" sz="900" dirty="0" smtClean="0"/>
              <a:t>1</a:t>
            </a:r>
          </a:p>
          <a:p>
            <a:endParaRPr kumimoji="1" lang="ja-JP" altLang="en-US" sz="900" dirty="0"/>
          </a:p>
        </p:txBody>
      </p:sp>
      <p:sp>
        <p:nvSpPr>
          <p:cNvPr id="68" name="テキスト ボックス 67"/>
          <p:cNvSpPr txBox="1"/>
          <p:nvPr/>
        </p:nvSpPr>
        <p:spPr>
          <a:xfrm>
            <a:off x="3957496" y="254338"/>
            <a:ext cx="5210538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altLang="ja-JP" sz="800" dirty="0"/>
              <a:t>※1:</a:t>
            </a:r>
            <a:r>
              <a:rPr lang="ja-JP" altLang="en-US" sz="800" dirty="0" smtClean="0">
                <a:latin typeface="ＭＳ Ｐゴシック" panose="020B0600070205080204" pitchFamily="50" charset="-128"/>
              </a:rPr>
              <a:t>丸囲み</a:t>
            </a:r>
            <a:r>
              <a:rPr lang="ja-JP" altLang="en-US" sz="800" dirty="0">
                <a:latin typeface="ＭＳ Ｐゴシック" panose="020B0600070205080204" pitchFamily="50" charset="-128"/>
              </a:rPr>
              <a:t>の番号は</a:t>
            </a:r>
            <a:r>
              <a:rPr lang="ja-JP" altLang="en-US" sz="800" dirty="0" smtClean="0">
                <a:latin typeface="ＭＳ Ｐゴシック" panose="020B0600070205080204" pitchFamily="50" charset="-128"/>
              </a:rPr>
              <a:t>「中部港湾における</a:t>
            </a:r>
            <a:r>
              <a:rPr lang="ja-JP" altLang="en-US" sz="800" dirty="0">
                <a:latin typeface="ＭＳ Ｐゴシック" panose="020B0600070205080204" pitchFamily="50" charset="-128"/>
              </a:rPr>
              <a:t>リスクの棚卸し（主体別）」に記載されたリスクの番号を示す。　</a:t>
            </a:r>
            <a:endParaRPr lang="en-US" altLang="ja-JP" sz="800" dirty="0">
              <a:latin typeface="ＭＳ Ｐゴシック" panose="020B0600070205080204" pitchFamily="50" charset="-128"/>
            </a:endParaRPr>
          </a:p>
          <a:p>
            <a:pPr>
              <a:spcBef>
                <a:spcPct val="0"/>
              </a:spcBef>
            </a:pPr>
            <a:r>
              <a:rPr lang="ja-JP" altLang="en-US" sz="800" dirty="0" smtClean="0">
                <a:latin typeface="ＭＳ Ｐゴシック" panose="020B0600070205080204" pitchFamily="50" charset="-128"/>
              </a:rPr>
              <a:t>　表中</a:t>
            </a:r>
            <a:r>
              <a:rPr lang="ja-JP" altLang="en-US" sz="800" dirty="0">
                <a:latin typeface="ＭＳ Ｐゴシック" panose="020B0600070205080204" pitchFamily="50" charset="-128"/>
              </a:rPr>
              <a:t>の「●印」は各主体で定める数値を示す</a:t>
            </a:r>
            <a:r>
              <a:rPr lang="ja-JP" altLang="en-US" sz="800" dirty="0" smtClean="0">
                <a:latin typeface="ＭＳ Ｐゴシック" panose="020B0600070205080204" pitchFamily="50" charset="-128"/>
              </a:rPr>
              <a:t>。</a:t>
            </a:r>
            <a:endParaRPr lang="en-US" altLang="ja-JP" sz="800" dirty="0" smtClean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800" dirty="0" smtClean="0"/>
              <a:t>※2:</a:t>
            </a:r>
            <a:r>
              <a:rPr lang="ja-JP" altLang="en-US" sz="800" dirty="0" smtClean="0"/>
              <a:t>下線ありは段階的な防災行動計画に反映済</a:t>
            </a:r>
            <a:endParaRPr lang="en-US" altLang="ja-JP" sz="800" dirty="0" smtClean="0"/>
          </a:p>
          <a:p>
            <a:r>
              <a:rPr kumimoji="1" lang="en-US" altLang="ja-JP" sz="800" dirty="0" smtClean="0"/>
              <a:t>※3.</a:t>
            </a:r>
            <a:r>
              <a:rPr kumimoji="1" lang="ja-JP" altLang="en-US" sz="800" dirty="0" smtClean="0"/>
              <a:t>港長または海上保安部が各港へ警戒体制を発出する際の対応</a:t>
            </a:r>
            <a:endParaRPr kumimoji="1" lang="en-US" altLang="ja-JP" sz="800" dirty="0" smtClean="0"/>
          </a:p>
          <a:p>
            <a:pPr marL="177800" indent="-177800"/>
            <a:r>
              <a:rPr kumimoji="1" lang="en-US" altLang="ja-JP" sz="800" dirty="0" smtClean="0"/>
              <a:t>※4:</a:t>
            </a:r>
            <a:r>
              <a:rPr kumimoji="1" lang="ja-JP" altLang="en-US" sz="800" dirty="0"/>
              <a:t>各フェーズ</a:t>
            </a:r>
            <a:r>
              <a:rPr lang="ja-JP" altLang="en-US" sz="800" dirty="0"/>
              <a:t>、気象庁等の情報、港長または海上保安部が発出する各港への対応</a:t>
            </a:r>
            <a:r>
              <a:rPr lang="ja-JP" altLang="en-US" sz="800" dirty="0" smtClean="0"/>
              <a:t>等から総合的</a:t>
            </a:r>
            <a:r>
              <a:rPr lang="ja-JP" altLang="en-US" sz="800" dirty="0"/>
              <a:t>に判断し、段階毎に事前対応を行う。</a:t>
            </a:r>
            <a:r>
              <a:rPr kumimoji="1" lang="ja-JP" altLang="en-US" sz="800" dirty="0"/>
              <a:t>気象庁より「特別警報の可能性の言及があった場合」</a:t>
            </a:r>
            <a:r>
              <a:rPr lang="ja-JP" altLang="en-US" sz="800" dirty="0"/>
              <a:t>は</a:t>
            </a:r>
            <a:r>
              <a:rPr kumimoji="1" lang="ja-JP" altLang="en-US" sz="800" dirty="0"/>
              <a:t>早めの対応を行う必要がある</a:t>
            </a:r>
            <a:r>
              <a:rPr kumimoji="1" lang="ja-JP" altLang="en-US" sz="800" dirty="0" smtClean="0"/>
              <a:t>。</a:t>
            </a:r>
            <a:endParaRPr kumimoji="1" lang="en-US" altLang="ja-JP" sz="800" dirty="0" smtClean="0"/>
          </a:p>
          <a:p>
            <a:pPr marL="87313" indent="-87313"/>
            <a:r>
              <a:rPr lang="en-US" altLang="ja-JP" sz="800" dirty="0" smtClean="0"/>
              <a:t>※5:</a:t>
            </a:r>
            <a:r>
              <a:rPr lang="ja-JP" altLang="en-US" sz="800" dirty="0" smtClean="0"/>
              <a:t>水門、陸閘等の閉鎖については</a:t>
            </a:r>
            <a:r>
              <a:rPr lang="ja-JP" altLang="en-US" sz="800" dirty="0" smtClean="0">
                <a:latin typeface="ＭＳ Ｐゴシック" panose="020B0600070205080204" pitchFamily="50" charset="-128"/>
              </a:rPr>
              <a:t>海岸管理者と企業の協定</a:t>
            </a:r>
            <a:r>
              <a:rPr lang="ja-JP" altLang="en-US" sz="800" dirty="0">
                <a:latin typeface="ＭＳ Ｐゴシック" panose="020B0600070205080204" pitchFamily="50" charset="-128"/>
              </a:rPr>
              <a:t>に基づく</a:t>
            </a:r>
            <a:endParaRPr lang="en-US" altLang="ja-JP" sz="800" dirty="0">
              <a:latin typeface="ＭＳ Ｐゴシック" panose="020B0600070205080204" pitchFamily="50" charset="-128"/>
            </a:endParaRPr>
          </a:p>
          <a:p>
            <a:pPr marL="87313" indent="-87313"/>
            <a:endParaRPr kumimoji="1" lang="ja-JP" altLang="en-US" sz="800" dirty="0"/>
          </a:p>
        </p:txBody>
      </p:sp>
      <p:sp>
        <p:nvSpPr>
          <p:cNvPr id="74" name="テキスト ボックス 115"/>
          <p:cNvSpPr txBox="1">
            <a:spLocks noChangeArrowheads="1"/>
          </p:cNvSpPr>
          <p:nvPr/>
        </p:nvSpPr>
        <p:spPr bwMode="auto">
          <a:xfrm>
            <a:off x="270281" y="6770135"/>
            <a:ext cx="8737194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ja-JP" altLang="en-US" sz="600" dirty="0">
                <a:latin typeface="ＭＳ Ｐゴシック" panose="020B0600070205080204" pitchFamily="50" charset="-128"/>
              </a:rPr>
              <a:t>港</a:t>
            </a:r>
            <a:r>
              <a:rPr lang="ja-JP" altLang="en-US" sz="600" dirty="0" smtClean="0">
                <a:latin typeface="ＭＳ Ｐゴシック" panose="020B0600070205080204" pitchFamily="50" charset="-128"/>
              </a:rPr>
              <a:t>長等の</a:t>
            </a:r>
            <a:r>
              <a:rPr lang="ja-JP" altLang="en-US" sz="600" dirty="0">
                <a:latin typeface="ＭＳ Ｐゴシック" panose="020B0600070205080204" pitchFamily="50" charset="-128"/>
              </a:rPr>
              <a:t>第一警戒体制の発出は三河港で</a:t>
            </a:r>
            <a:r>
              <a:rPr lang="en-US" altLang="ja-JP" sz="600" dirty="0">
                <a:latin typeface="ＭＳ Ｐゴシック" panose="020B0600070205080204" pitchFamily="50" charset="-128"/>
              </a:rPr>
              <a:t>9</a:t>
            </a:r>
            <a:r>
              <a:rPr lang="ja-JP" altLang="en-US" sz="600" dirty="0">
                <a:latin typeface="ＭＳ Ｐゴシック" panose="020B0600070205080204" pitchFamily="50" charset="-128"/>
              </a:rPr>
              <a:t>時間前、名古屋港、衣浦港、四日市港で</a:t>
            </a:r>
            <a:r>
              <a:rPr lang="en-US" altLang="ja-JP" sz="600" dirty="0">
                <a:latin typeface="ＭＳ Ｐゴシック" panose="020B0600070205080204" pitchFamily="50" charset="-128"/>
              </a:rPr>
              <a:t>6</a:t>
            </a:r>
            <a:r>
              <a:rPr lang="ja-JP" altLang="en-US" sz="600" dirty="0">
                <a:latin typeface="ＭＳ Ｐゴシック" panose="020B0600070205080204" pitchFamily="50" charset="-128"/>
              </a:rPr>
              <a:t>時間前、清水港、田子の浦港、御前崎港で</a:t>
            </a:r>
            <a:r>
              <a:rPr lang="en-US" altLang="ja-JP" sz="600" dirty="0">
                <a:latin typeface="ＭＳ Ｐゴシック" panose="020B0600070205080204" pitchFamily="50" charset="-128"/>
              </a:rPr>
              <a:t>5</a:t>
            </a:r>
            <a:r>
              <a:rPr lang="ja-JP" altLang="en-US" sz="600" dirty="0">
                <a:latin typeface="ＭＳ Ｐゴシック" panose="020B0600070205080204" pitchFamily="50" charset="-128"/>
              </a:rPr>
              <a:t>時間前</a:t>
            </a:r>
            <a:r>
              <a:rPr lang="ja-JP" altLang="en-US" sz="600" dirty="0" smtClean="0">
                <a:latin typeface="ＭＳ Ｐゴシック" panose="020B0600070205080204" pitchFamily="50" charset="-128"/>
              </a:rPr>
              <a:t>。第二</a:t>
            </a:r>
            <a:r>
              <a:rPr lang="ja-JP" altLang="en-US" sz="600" dirty="0">
                <a:latin typeface="ＭＳ Ｐゴシック" panose="020B0600070205080204" pitchFamily="50" charset="-128"/>
              </a:rPr>
              <a:t>警戒体制の発令は三河港で</a:t>
            </a:r>
            <a:r>
              <a:rPr lang="en-US" altLang="ja-JP" sz="600" dirty="0">
                <a:latin typeface="ＭＳ Ｐゴシック" panose="020B0600070205080204" pitchFamily="50" charset="-128"/>
              </a:rPr>
              <a:t>6</a:t>
            </a:r>
            <a:r>
              <a:rPr lang="ja-JP" altLang="en-US" sz="600" dirty="0">
                <a:latin typeface="ＭＳ Ｐゴシック" panose="020B0600070205080204" pitchFamily="50" charset="-128"/>
              </a:rPr>
              <a:t>時間前、名古屋港、衣浦港、四日市港で</a:t>
            </a:r>
            <a:r>
              <a:rPr lang="en-US" altLang="ja-JP" sz="600" dirty="0">
                <a:latin typeface="ＭＳ Ｐゴシック" panose="020B0600070205080204" pitchFamily="50" charset="-128"/>
              </a:rPr>
              <a:t>3</a:t>
            </a:r>
            <a:r>
              <a:rPr lang="ja-JP" altLang="en-US" sz="600" dirty="0">
                <a:latin typeface="ＭＳ Ｐゴシック" panose="020B0600070205080204" pitchFamily="50" charset="-128"/>
              </a:rPr>
              <a:t>時間前、清水港、田子の浦港、御前崎港で</a:t>
            </a:r>
            <a:r>
              <a:rPr lang="en-US" altLang="ja-JP" sz="600" dirty="0">
                <a:latin typeface="ＭＳ Ｐゴシック" panose="020B0600070205080204" pitchFamily="50" charset="-128"/>
              </a:rPr>
              <a:t>2</a:t>
            </a:r>
            <a:r>
              <a:rPr lang="ja-JP" altLang="en-US" sz="600" dirty="0">
                <a:latin typeface="ＭＳ Ｐゴシック" panose="020B0600070205080204" pitchFamily="50" charset="-128"/>
              </a:rPr>
              <a:t>時間前。</a:t>
            </a:r>
          </a:p>
        </p:txBody>
      </p:sp>
    </p:spTree>
    <p:extLst>
      <p:ext uri="{BB962C8B-B14F-4D97-AF65-F5344CB8AC3E}">
        <p14:creationId xmlns:p14="http://schemas.microsoft.com/office/powerpoint/2010/main" val="18361866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下矢印 98"/>
          <p:cNvSpPr/>
          <p:nvPr/>
        </p:nvSpPr>
        <p:spPr>
          <a:xfrm>
            <a:off x="756390" y="2561757"/>
            <a:ext cx="190252" cy="4191024"/>
          </a:xfrm>
          <a:prstGeom prst="downArrow">
            <a:avLst>
              <a:gd name="adj1" fmla="val 52660"/>
              <a:gd name="adj2" fmla="val 98248"/>
            </a:avLst>
          </a:prstGeom>
          <a:gradFill>
            <a:gsLst>
              <a:gs pos="100000">
                <a:srgbClr val="FF0000"/>
              </a:gs>
              <a:gs pos="100000">
                <a:schemeClr val="accent1">
                  <a:lumMod val="45000"/>
                  <a:lumOff val="55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100000">
                  <a:srgbClr val="FF0000"/>
                </a:gs>
                <a:gs pos="100000">
                  <a:schemeClr val="accent1">
                    <a:lumMod val="45000"/>
                    <a:lumOff val="55000"/>
                  </a:schemeClr>
                </a:gs>
                <a:gs pos="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graphicFrame>
        <p:nvGraphicFramePr>
          <p:cNvPr id="54" name="表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1299000"/>
              </p:ext>
            </p:extLst>
          </p:nvPr>
        </p:nvGraphicFramePr>
        <p:xfrm>
          <a:off x="141288" y="2156695"/>
          <a:ext cx="8866187" cy="460216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0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1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57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61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50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506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506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2506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2506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2506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2506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2506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2506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365785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/>
                        <a:t>フェーズ</a:t>
                      </a:r>
                    </a:p>
                  </a:txBody>
                  <a:tcPr marL="91452" marR="91452" marT="45714" marB="45714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900" dirty="0"/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/>
                        <a:t>気象庁の情報</a:t>
                      </a: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/>
                        <a:t>各港の対応</a:t>
                      </a:r>
                      <a:r>
                        <a:rPr kumimoji="1" lang="en-US" altLang="ja-JP" sz="800" dirty="0" smtClean="0"/>
                        <a:t>※3</a:t>
                      </a:r>
                      <a:endParaRPr kumimoji="1" lang="en-US" altLang="ja-JP" sz="900" dirty="0"/>
                    </a:p>
                  </a:txBody>
                  <a:tcPr marL="91452" marR="91452" marT="45714" marB="45714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/>
                        <a:t>人命の安全確保、情報伝達等</a:t>
                      </a: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/>
                        <a:t>物流機能の維持</a:t>
                      </a: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/>
                        <a:t>生産機能の維持</a:t>
                      </a:r>
                    </a:p>
                  </a:txBody>
                  <a:tcPr marL="91452" marR="91452" marT="45714" marB="45714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731">
                <a:tc rowSpan="2">
                  <a:txBody>
                    <a:bodyPr/>
                    <a:lstStyle/>
                    <a:p>
                      <a:pPr algn="l"/>
                      <a:r>
                        <a:rPr kumimoji="1" lang="ja-JP" altLang="en-US" sz="900" dirty="0"/>
                        <a:t>台風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最接近の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１～５日前</a:t>
                      </a:r>
                      <a:endParaRPr kumimoji="1" lang="en-US" altLang="ja-JP" sz="900" dirty="0"/>
                    </a:p>
                  </a:txBody>
                  <a:tcPr marL="36000" marR="36000" marT="36001" marB="36001" anchor="ctr"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Ⅰ</a:t>
                      </a: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700" b="1" dirty="0">
                          <a:solidFill>
                            <a:schemeClr val="bg1"/>
                          </a:solidFill>
                        </a:rPr>
                        <a:t>情報共有・提供</a:t>
                      </a:r>
                      <a:endParaRPr lang="en-US" altLang="ja-JP" sz="700" b="1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700" b="1" dirty="0">
                          <a:solidFill>
                            <a:schemeClr val="bg1"/>
                          </a:solidFill>
                        </a:rPr>
                        <a:t>施設管理の指示</a:t>
                      </a:r>
                      <a:endParaRPr lang="en-US" altLang="ja-JP" sz="700" b="1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700" b="1" dirty="0">
                          <a:solidFill>
                            <a:schemeClr val="bg1"/>
                          </a:solidFill>
                        </a:rPr>
                        <a:t>その他</a:t>
                      </a:r>
                      <a:endParaRPr lang="en-US" altLang="ja-JP" sz="700" b="1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700" b="1" dirty="0">
                          <a:solidFill>
                            <a:schemeClr val="bg1"/>
                          </a:solidFill>
                        </a:rPr>
                        <a:t>〇移動・退避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700" b="1" dirty="0">
                          <a:solidFill>
                            <a:schemeClr val="bg1"/>
                          </a:solidFill>
                        </a:rPr>
                        <a:t>〇固定作業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700" b="1" dirty="0">
                          <a:solidFill>
                            <a:schemeClr val="bg1"/>
                          </a:solidFill>
                        </a:rPr>
                        <a:t>〇動かない資産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700" b="1" dirty="0">
                          <a:solidFill>
                            <a:schemeClr val="bg1"/>
                          </a:solidFill>
                        </a:rPr>
                        <a:t>〇移動・退避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700" b="1" dirty="0">
                          <a:solidFill>
                            <a:schemeClr val="bg1"/>
                          </a:solidFill>
                        </a:rPr>
                        <a:t>〇固定作業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700" b="1" dirty="0">
                          <a:solidFill>
                            <a:schemeClr val="bg1"/>
                          </a:solidFill>
                        </a:rPr>
                        <a:t>〇動かない資産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3266">
                <a:tc vMerge="1">
                  <a:txBody>
                    <a:bodyPr/>
                    <a:lstStyle/>
                    <a:p>
                      <a:pPr algn="l"/>
                      <a:endParaRPr kumimoji="1" lang="en-US" altLang="ja-JP" sz="900" dirty="0"/>
                    </a:p>
                  </a:txBody>
                  <a:tcPr marL="36000" marR="36000" marT="36002" marB="36002" anchor="ctr"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kumimoji="1" lang="en-US" altLang="ja-JP" sz="900" dirty="0"/>
                    </a:p>
                  </a:txBody>
                  <a:tcPr marL="91452" marR="91452" marT="45716" marB="45716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6" marB="457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6" marB="45716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9">
                <a:tc rowSpan="2">
                  <a:txBody>
                    <a:bodyPr/>
                    <a:lstStyle/>
                    <a:p>
                      <a:pPr algn="l"/>
                      <a:r>
                        <a:rPr kumimoji="1" lang="ja-JP" altLang="en-US" sz="900" dirty="0"/>
                        <a:t>台風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最接近の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１日前</a:t>
                      </a:r>
                      <a:endParaRPr kumimoji="1" lang="en-US" altLang="ja-JP" sz="900" dirty="0"/>
                    </a:p>
                  </a:txBody>
                  <a:tcPr marL="36000" marR="36000" marT="36001" marB="36001" anchor="ctr"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Ⅱ</a:t>
                      </a: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1800" dirty="0"/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634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Ⅲ</a:t>
                      </a: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kumimoji="1" lang="ja-JP" altLang="en-US" sz="900" dirty="0"/>
                        <a:t>　</a:t>
                      </a: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ja-JP" altLang="en-US" sz="900" dirty="0"/>
                        <a:t>　　　　　　　</a:t>
                      </a:r>
                      <a:endParaRPr lang="en-US" altLang="ja-JP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2989">
                <a:tc rowSpan="2">
                  <a:txBody>
                    <a:bodyPr/>
                    <a:lstStyle/>
                    <a:p>
                      <a:pPr algn="l"/>
                      <a:r>
                        <a:rPr kumimoji="1" lang="ja-JP" altLang="en-US" sz="900" dirty="0"/>
                        <a:t>台風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最接近の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半日前</a:t>
                      </a:r>
                    </a:p>
                  </a:txBody>
                  <a:tcPr marL="36000" marR="36000" marT="36001" marB="36001" anchor="ctr"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1" marB="45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altLang="ja-JP" sz="900" dirty="0"/>
                    </a:p>
                  </a:txBody>
                  <a:tcPr marL="91452" marR="91452" marT="45711" marB="4571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altLang="ja-JP" sz="900" dirty="0"/>
                    </a:p>
                  </a:txBody>
                  <a:tcPr marL="91452" marR="91452"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altLang="ja-JP" sz="900" dirty="0"/>
                    </a:p>
                  </a:txBody>
                  <a:tcPr marL="91452" marR="91452"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altLang="ja-JP" sz="900" dirty="0"/>
                    </a:p>
                  </a:txBody>
                  <a:tcPr marL="91452" marR="91452"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1" marB="45711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1" marB="45711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1" marB="45711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1" marB="45711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1" marB="45711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0874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Ⅳ</a:t>
                      </a: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/>
                    </a:p>
                  </a:txBody>
                  <a:tcPr marL="91452" marR="91452" marT="45714" marB="4571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3138"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900" dirty="0"/>
                        <a:t>台風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最接近の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６時間前</a:t>
                      </a:r>
                      <a:endParaRPr kumimoji="1" lang="en-US" altLang="ja-JP" sz="900" dirty="0"/>
                    </a:p>
                  </a:txBody>
                  <a:tcPr marL="36000" marR="36000" marT="36001" marB="36001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kumimoji="1" lang="en-US" altLang="ja-JP" sz="900" dirty="0"/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14" marB="4571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  <a:p>
                      <a:r>
                        <a:rPr kumimoji="1" lang="ja-JP" altLang="en-US" sz="900" dirty="0">
                          <a:solidFill>
                            <a:srgbClr val="0070C0"/>
                          </a:solidFill>
                        </a:rPr>
                        <a:t>　　</a:t>
                      </a:r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rgbClr val="00B050"/>
                        </a:solidFill>
                      </a:endParaRPr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20712"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900" dirty="0"/>
                        <a:t>台風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最接近の</a:t>
                      </a:r>
                      <a:endParaRPr kumimoji="1" lang="en-US" altLang="ja-JP" sz="900" dirty="0"/>
                    </a:p>
                    <a:p>
                      <a:pPr algn="l"/>
                      <a:r>
                        <a:rPr kumimoji="1" lang="ja-JP" altLang="en-US" sz="900" dirty="0"/>
                        <a:t>数時間前</a:t>
                      </a:r>
                    </a:p>
                    <a:p>
                      <a:pPr algn="l"/>
                      <a:endParaRPr kumimoji="1" lang="ja-JP" altLang="en-US" sz="900" dirty="0"/>
                    </a:p>
                  </a:txBody>
                  <a:tcPr marL="36000" marR="36000" marT="36001" marB="36001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ja-JP" sz="900" dirty="0">
                        <a:solidFill>
                          <a:schemeClr val="tx1"/>
                        </a:solidFill>
                      </a:endParaRPr>
                    </a:p>
                  </a:txBody>
                  <a:tcPr marL="91452" marR="91452" marT="45714" marB="4571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73265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/>
                        <a:t>高潮</a:t>
                      </a:r>
                      <a:endParaRPr kumimoji="1" lang="en-US" altLang="ja-JP" sz="9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/>
                        <a:t>発生時</a:t>
                      </a:r>
                    </a:p>
                    <a:p>
                      <a:pPr algn="l"/>
                      <a:endParaRPr kumimoji="1" lang="ja-JP" altLang="en-US" sz="900" dirty="0"/>
                    </a:p>
                  </a:txBody>
                  <a:tcPr marL="36000" marR="36000" marT="36001" marB="36001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900" dirty="0"/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ja-JP" altLang="en-US" sz="900" dirty="0"/>
                    </a:p>
                  </a:txBody>
                  <a:tcPr marL="91452" marR="91452" marT="45714" marB="4571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ja-JP" altLang="en-US" sz="900" dirty="0"/>
                    </a:p>
                  </a:txBody>
                  <a:tcPr marL="91452" marR="91452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ja-JP" altLang="en-US" sz="900" dirty="0"/>
                    </a:p>
                  </a:txBody>
                  <a:tcPr marL="91452" marR="91452" marT="45714" marB="45714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8435" name="テキスト ボックス 42"/>
          <p:cNvSpPr txBox="1">
            <a:spLocks noChangeArrowheads="1"/>
          </p:cNvSpPr>
          <p:nvPr/>
        </p:nvSpPr>
        <p:spPr bwMode="auto">
          <a:xfrm>
            <a:off x="12700" y="1892334"/>
            <a:ext cx="186301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200" dirty="0">
                <a:latin typeface="ＭＳ Ｐゴシック" panose="020B0600070205080204" pitchFamily="50" charset="-128"/>
              </a:rPr>
              <a:t>【</a:t>
            </a:r>
            <a:r>
              <a:rPr lang="ja-JP" altLang="en-US" sz="1200" dirty="0">
                <a:latin typeface="ＭＳ Ｐゴシック" panose="020B0600070205080204" pitchFamily="50" charset="-128"/>
              </a:rPr>
              <a:t>段階的な防災行動計画</a:t>
            </a:r>
            <a:r>
              <a:rPr lang="en-US" altLang="ja-JP" sz="1200" dirty="0">
                <a:latin typeface="ＭＳ Ｐゴシック" panose="020B0600070205080204" pitchFamily="50" charset="-128"/>
              </a:rPr>
              <a:t>】</a:t>
            </a:r>
            <a:endParaRPr lang="ja-JP" altLang="en-US" sz="1200" dirty="0">
              <a:latin typeface="ＭＳ Ｐゴシック" panose="020B0600070205080204" pitchFamily="50" charset="-128"/>
            </a:endParaRPr>
          </a:p>
        </p:txBody>
      </p:sp>
      <p:sp>
        <p:nvSpPr>
          <p:cNvPr id="67" name="Rectangle 2"/>
          <p:cNvSpPr txBox="1">
            <a:spLocks noChangeArrowheads="1"/>
          </p:cNvSpPr>
          <p:nvPr/>
        </p:nvSpPr>
        <p:spPr bwMode="auto">
          <a:xfrm>
            <a:off x="12700" y="121230"/>
            <a:ext cx="823595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9pPr>
          </a:lstStyle>
          <a:p>
            <a:pPr>
              <a:defRPr/>
            </a:pPr>
            <a:r>
              <a:rPr lang="ja-JP" altLang="en-US" sz="2000" kern="0" dirty="0"/>
              <a:t>化学工業（化学工業）の対応例</a:t>
            </a:r>
          </a:p>
        </p:txBody>
      </p:sp>
      <p:sp>
        <p:nvSpPr>
          <p:cNvPr id="18437" name="テキスト ボックス 122"/>
          <p:cNvSpPr txBox="1">
            <a:spLocks noChangeArrowheads="1"/>
          </p:cNvSpPr>
          <p:nvPr/>
        </p:nvSpPr>
        <p:spPr bwMode="auto">
          <a:xfrm>
            <a:off x="8316913" y="5001495"/>
            <a:ext cx="51276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生産設備の</a:t>
            </a:r>
            <a:endParaRPr lang="en-US" altLang="ja-JP" sz="70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停止⑩</a:t>
            </a:r>
          </a:p>
        </p:txBody>
      </p:sp>
      <p:sp>
        <p:nvSpPr>
          <p:cNvPr id="18438" name="テキスト ボックス 70"/>
          <p:cNvSpPr txBox="1">
            <a:spLocks noChangeArrowheads="1"/>
          </p:cNvSpPr>
          <p:nvPr/>
        </p:nvSpPr>
        <p:spPr bwMode="auto">
          <a:xfrm>
            <a:off x="8316913" y="4150595"/>
            <a:ext cx="719137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生産設備の浸水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対策実施</a:t>
            </a:r>
            <a:r>
              <a:rPr lang="en-US" altLang="ja-JP" sz="700" dirty="0">
                <a:latin typeface="ＭＳ Ｐゴシック" panose="020B0600070205080204" pitchFamily="50" charset="-128"/>
              </a:rPr>
              <a:t>(</a:t>
            </a:r>
            <a:r>
              <a:rPr lang="ja-JP" altLang="en-US" sz="700" dirty="0">
                <a:latin typeface="ＭＳ Ｐゴシック" panose="020B0600070205080204" pitchFamily="50" charset="-128"/>
              </a:rPr>
              <a:t>土の</a:t>
            </a:r>
            <a:r>
              <a:rPr lang="ja-JP" altLang="en-US" sz="700" dirty="0" err="1">
                <a:latin typeface="ＭＳ Ｐゴシック" panose="020B0600070205080204" pitchFamily="50" charset="-128"/>
              </a:rPr>
              <a:t>う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設置等</a:t>
            </a:r>
            <a:r>
              <a:rPr lang="en-US" altLang="ja-JP" sz="700" dirty="0">
                <a:latin typeface="ＭＳ Ｐゴシック" panose="020B0600070205080204" pitchFamily="50" charset="-128"/>
              </a:rPr>
              <a:t>)</a:t>
            </a:r>
            <a:r>
              <a:rPr lang="ja-JP" altLang="en-US" sz="700" dirty="0">
                <a:latin typeface="ＭＳ Ｐゴシック" panose="020B0600070205080204" pitchFamily="50" charset="-128"/>
              </a:rPr>
              <a:t> ⑩</a:t>
            </a:r>
          </a:p>
        </p:txBody>
      </p:sp>
      <p:sp>
        <p:nvSpPr>
          <p:cNvPr id="18440" name="テキスト ボックス 67"/>
          <p:cNvSpPr txBox="1">
            <a:spLocks noChangeArrowheads="1"/>
          </p:cNvSpPr>
          <p:nvPr/>
        </p:nvSpPr>
        <p:spPr bwMode="auto">
          <a:xfrm>
            <a:off x="7586663" y="2745658"/>
            <a:ext cx="66675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危険物の浸水・</a:t>
            </a:r>
            <a:endParaRPr lang="en-US" altLang="ja-JP" sz="70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流出対策</a:t>
            </a:r>
            <a:endParaRPr lang="en-US" altLang="ja-JP" sz="70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⑤⑧⑩⑬</a:t>
            </a:r>
          </a:p>
        </p:txBody>
      </p:sp>
      <p:sp>
        <p:nvSpPr>
          <p:cNvPr id="18441" name="テキスト ボックス 119"/>
          <p:cNvSpPr txBox="1">
            <a:spLocks noChangeArrowheads="1"/>
          </p:cNvSpPr>
          <p:nvPr/>
        </p:nvSpPr>
        <p:spPr bwMode="auto">
          <a:xfrm>
            <a:off x="3951288" y="2774233"/>
            <a:ext cx="69215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納入先との調整</a:t>
            </a:r>
            <a:endParaRPr lang="en-US" altLang="ja-JP" sz="70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　⑩⑱⑲</a:t>
            </a:r>
            <a:endParaRPr lang="en-US" altLang="ja-JP" sz="70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代替生産等</a:t>
            </a:r>
            <a:endParaRPr lang="en-US" altLang="ja-JP" sz="70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　の調整⑩⑱⑲</a:t>
            </a:r>
          </a:p>
        </p:txBody>
      </p:sp>
      <p:sp>
        <p:nvSpPr>
          <p:cNvPr id="18442" name="テキスト ボックス 16"/>
          <p:cNvSpPr txBox="1">
            <a:spLocks noChangeArrowheads="1"/>
          </p:cNvSpPr>
          <p:nvPr/>
        </p:nvSpPr>
        <p:spPr bwMode="auto">
          <a:xfrm>
            <a:off x="12700" y="794653"/>
            <a:ext cx="133882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200" dirty="0">
                <a:latin typeface="ＭＳ Ｐゴシック" panose="020B0600070205080204" pitchFamily="50" charset="-128"/>
              </a:rPr>
              <a:t>【</a:t>
            </a:r>
            <a:r>
              <a:rPr lang="ja-JP" altLang="en-US" sz="1200" dirty="0">
                <a:latin typeface="ＭＳ Ｐゴシック" panose="020B0600070205080204" pitchFamily="50" charset="-128"/>
              </a:rPr>
              <a:t>事前準備・対応</a:t>
            </a:r>
            <a:r>
              <a:rPr lang="en-US" altLang="ja-JP" sz="1200" dirty="0">
                <a:latin typeface="ＭＳ Ｐゴシック" panose="020B0600070205080204" pitchFamily="50" charset="-128"/>
              </a:rPr>
              <a:t>】</a:t>
            </a:r>
            <a:endParaRPr lang="ja-JP" altLang="en-US" sz="1200" dirty="0">
              <a:latin typeface="ＭＳ Ｐゴシック" panose="020B0600070205080204" pitchFamily="50" charset="-128"/>
            </a:endParaRPr>
          </a:p>
        </p:txBody>
      </p:sp>
      <p:sp>
        <p:nvSpPr>
          <p:cNvPr id="77" name="正方形/長方形 76"/>
          <p:cNvSpPr/>
          <p:nvPr/>
        </p:nvSpPr>
        <p:spPr>
          <a:xfrm>
            <a:off x="141288" y="1082505"/>
            <a:ext cx="8891587" cy="843082"/>
          </a:xfrm>
          <a:prstGeom prst="rect">
            <a:avLst/>
          </a:prstGeom>
          <a:noFill/>
          <a:ln>
            <a:solidFill>
              <a:schemeClr val="tx1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eaLnBrk="1" hangingPunct="1">
              <a:defRPr/>
            </a:pPr>
            <a:endParaRPr lang="en-US" altLang="ja-JP" dirty="0">
              <a:solidFill>
                <a:schemeClr val="tx1"/>
              </a:solidFill>
            </a:endParaRPr>
          </a:p>
        </p:txBody>
      </p:sp>
      <p:sp>
        <p:nvSpPr>
          <p:cNvPr id="78" name="テキスト ボックス 77"/>
          <p:cNvSpPr txBox="1"/>
          <p:nvPr/>
        </p:nvSpPr>
        <p:spPr>
          <a:xfrm>
            <a:off x="228600" y="1096740"/>
            <a:ext cx="3119438" cy="84613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eaLnBrk="1" hangingPunct="1">
              <a:defRPr/>
            </a:pP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・台風経路・規模等の気象・災害情報の収集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①②③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 eaLnBrk="1" hangingPunct="1">
              <a:defRPr/>
            </a:pP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・社屋の浸水対策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⑯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 eaLnBrk="1" hangingPunct="1">
              <a:defRPr/>
            </a:pP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・物流設備の浸水対策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⑩⑮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>
              <a:defRPr/>
            </a:pPr>
            <a:r>
              <a:rPr lang="ja-JP" altLang="en-US" sz="11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・災害時の通信設備の用意（衛星電話等）</a:t>
            </a:r>
            <a:endParaRPr lang="en-US" altLang="ja-JP" sz="11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defRPr/>
            </a:pPr>
            <a:r>
              <a:rPr lang="ja-JP" altLang="en-US" sz="1100" i="1" dirty="0">
                <a:solidFill>
                  <a:schemeClr val="bg1">
                    <a:lumMod val="50000"/>
                  </a:schemeClr>
                </a:solidFill>
              </a:rPr>
              <a:t>・対策マニュアル・防災マップの整備</a:t>
            </a:r>
            <a:endParaRPr lang="en-US" altLang="ja-JP" sz="11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2" name="テキスト ボックス 81"/>
          <p:cNvSpPr txBox="1"/>
          <p:nvPr/>
        </p:nvSpPr>
        <p:spPr>
          <a:xfrm>
            <a:off x="3813175" y="1096740"/>
            <a:ext cx="2919413" cy="84613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eaLnBrk="1" hangingPunct="1">
              <a:defRPr/>
            </a:pP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・避難訓練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①②③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 eaLnBrk="1" hangingPunct="1">
              <a:defRPr/>
            </a:pP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・避難場所の確保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①②③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>
              <a:defRPr/>
            </a:pP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・避難のルール作り（フェーズ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Ⅳ</a:t>
            </a:r>
            <a:r>
              <a:rPr lang="ja-JP" altLang="en-US" sz="1100" i="1" u="sng" dirty="0" err="1">
                <a:solidFill>
                  <a:schemeClr val="bg1">
                    <a:lumMod val="50000"/>
                  </a:schemeClr>
                </a:solidFill>
              </a:rPr>
              <a:t>までに</a:t>
            </a: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避難）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※</a:t>
            </a: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１</a:t>
            </a:r>
            <a:endParaRPr lang="en-US" altLang="ja-JP" sz="1100" i="1" u="sng" dirty="0">
              <a:solidFill>
                <a:schemeClr val="bg1">
                  <a:lumMod val="50000"/>
                </a:schemeClr>
              </a:solidFill>
            </a:endParaRPr>
          </a:p>
          <a:p>
            <a:pPr eaLnBrk="1" hangingPunct="1">
              <a:defRPr/>
            </a:pP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・他社との避難ルール・場所、資機材の情報共有</a:t>
            </a:r>
            <a:endParaRPr lang="en-US" altLang="ja-JP" sz="1100" i="1" u="sng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defRPr/>
            </a:pP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・避難誘導看板設置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ja-JP" altLang="en-US" sz="1100" i="1" u="sng" dirty="0">
                <a:solidFill>
                  <a:schemeClr val="bg1">
                    <a:lumMod val="50000"/>
                  </a:schemeClr>
                </a:solidFill>
              </a:rPr>
              <a:t>①②③</a:t>
            </a:r>
            <a:r>
              <a:rPr lang="en-US" altLang="ja-JP" sz="1100" i="1" u="sng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2" name="テキスト ボックス 69"/>
          <p:cNvSpPr txBox="1">
            <a:spLocks noChangeArrowheads="1"/>
          </p:cNvSpPr>
          <p:nvPr/>
        </p:nvSpPr>
        <p:spPr bwMode="auto">
          <a:xfrm>
            <a:off x="7216775" y="1096740"/>
            <a:ext cx="1714500" cy="846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100" i="1" dirty="0">
                <a:solidFill>
                  <a:schemeClr val="bg1">
                    <a:lumMod val="50000"/>
                  </a:schemeClr>
                </a:solidFill>
              </a:rPr>
              <a:t>・社員安否確認システム整備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100" i="1" dirty="0">
                <a:solidFill>
                  <a:schemeClr val="bg1">
                    <a:lumMod val="50000"/>
                  </a:schemeClr>
                </a:solidFill>
              </a:rPr>
              <a:t>・食料、水の備蓄（</a:t>
            </a:r>
            <a:r>
              <a:rPr lang="en-US" altLang="ja-JP" sz="1100" i="1" dirty="0">
                <a:solidFill>
                  <a:schemeClr val="bg1">
                    <a:lumMod val="50000"/>
                  </a:schemeClr>
                </a:solidFill>
              </a:rPr>
              <a:t>3</a:t>
            </a:r>
            <a:r>
              <a:rPr lang="ja-JP" altLang="en-US" sz="1100" i="1" dirty="0">
                <a:solidFill>
                  <a:schemeClr val="bg1">
                    <a:lumMod val="50000"/>
                  </a:schemeClr>
                </a:solidFill>
              </a:rPr>
              <a:t>日）</a:t>
            </a:r>
            <a:endParaRPr lang="en-US" altLang="ja-JP" sz="11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100" i="1" dirty="0">
                <a:solidFill>
                  <a:srgbClr val="0000FF"/>
                </a:solidFill>
                <a:latin typeface="ＭＳ Ｐゴシック" panose="020B0600070205080204" pitchFamily="50" charset="-128"/>
              </a:rPr>
              <a:t>・事務所内浸水マップの整備</a:t>
            </a:r>
            <a:endParaRPr lang="en-US" altLang="ja-JP" sz="1100" i="1" dirty="0">
              <a:solidFill>
                <a:srgbClr val="0000FF"/>
              </a:solidFill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100" i="1" dirty="0">
                <a:solidFill>
                  <a:srgbClr val="0000FF"/>
                </a:solidFill>
                <a:latin typeface="ＭＳ Ｐゴシック" panose="020B0600070205080204" pitchFamily="50" charset="-128"/>
              </a:rPr>
              <a:t>・防潮堤の整備</a:t>
            </a:r>
            <a:endParaRPr lang="en-US" altLang="ja-JP" sz="1100" i="1" dirty="0">
              <a:solidFill>
                <a:srgbClr val="0000FF"/>
              </a:solidFill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100" i="1" dirty="0">
                <a:solidFill>
                  <a:srgbClr val="0000FF"/>
                </a:solidFill>
                <a:latin typeface="ＭＳ Ｐゴシック" panose="020B0600070205080204" pitchFamily="50" charset="-128"/>
              </a:rPr>
              <a:t>・安全装置の改善</a:t>
            </a:r>
            <a:endParaRPr lang="en-US" altLang="ja-JP" sz="1100" i="1" dirty="0">
              <a:solidFill>
                <a:srgbClr val="0000FF"/>
              </a:solidFill>
              <a:latin typeface="ＭＳ Ｐゴシック" panose="020B0600070205080204" pitchFamily="50" charset="-128"/>
            </a:endParaRPr>
          </a:p>
        </p:txBody>
      </p:sp>
      <p:sp>
        <p:nvSpPr>
          <p:cNvPr id="18449" name="テキスト ボックス 36"/>
          <p:cNvSpPr txBox="1">
            <a:spLocks noChangeArrowheads="1"/>
          </p:cNvSpPr>
          <p:nvPr/>
        </p:nvSpPr>
        <p:spPr bwMode="auto">
          <a:xfrm>
            <a:off x="3224213" y="3444158"/>
            <a:ext cx="825488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社屋の浸水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　対策実施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（土の</a:t>
            </a:r>
            <a:r>
              <a:rPr lang="ja-JP" altLang="en-US" sz="700" dirty="0" err="1">
                <a:latin typeface="ＭＳ Ｐゴシック" panose="020B0600070205080204" pitchFamily="50" charset="-128"/>
              </a:rPr>
              <a:t>う</a:t>
            </a:r>
            <a:r>
              <a:rPr lang="ja-JP" altLang="en-US" sz="700" dirty="0">
                <a:latin typeface="ＭＳ Ｐゴシック" panose="020B0600070205080204" pitchFamily="50" charset="-128"/>
              </a:rPr>
              <a:t>設置等）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⑯</a:t>
            </a:r>
          </a:p>
        </p:txBody>
      </p:sp>
      <p:sp>
        <p:nvSpPr>
          <p:cNvPr id="18451" name="テキスト ボックス 108"/>
          <p:cNvSpPr txBox="1">
            <a:spLocks noChangeArrowheads="1"/>
          </p:cNvSpPr>
          <p:nvPr/>
        </p:nvSpPr>
        <p:spPr bwMode="auto">
          <a:xfrm>
            <a:off x="2500313" y="2777408"/>
            <a:ext cx="714375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社員への気象　　</a:t>
            </a:r>
            <a:endParaRPr lang="en-US" altLang="ja-JP" sz="70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　情報提供 ①②③</a:t>
            </a:r>
            <a:endParaRPr lang="en-US" altLang="ja-JP" sz="70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社員の状況</a:t>
            </a:r>
            <a:endParaRPr lang="en-US" altLang="ja-JP" sz="70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　把握 ①②③</a:t>
            </a:r>
          </a:p>
        </p:txBody>
      </p:sp>
      <p:sp>
        <p:nvSpPr>
          <p:cNvPr id="18452" name="テキスト ボックス 65"/>
          <p:cNvSpPr txBox="1">
            <a:spLocks noChangeArrowheads="1"/>
          </p:cNvSpPr>
          <p:nvPr/>
        </p:nvSpPr>
        <p:spPr bwMode="auto">
          <a:xfrm>
            <a:off x="6877050" y="2759945"/>
            <a:ext cx="66675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原材料・中間製</a:t>
            </a:r>
            <a:endParaRPr lang="en-US" altLang="ja-JP" sz="70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品等の高所移</a:t>
            </a:r>
            <a:endParaRPr lang="en-US" altLang="ja-JP" sz="70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動・土嚢設置</a:t>
            </a:r>
            <a:endParaRPr lang="en-US" altLang="ja-JP" sz="70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⑤⑦⑧⑬</a:t>
            </a:r>
          </a:p>
        </p:txBody>
      </p:sp>
      <p:sp>
        <p:nvSpPr>
          <p:cNvPr id="18453" name="テキスト ボックス 70"/>
          <p:cNvSpPr txBox="1">
            <a:spLocks noChangeArrowheads="1"/>
          </p:cNvSpPr>
          <p:nvPr/>
        </p:nvSpPr>
        <p:spPr bwMode="auto">
          <a:xfrm>
            <a:off x="4684713" y="3452095"/>
            <a:ext cx="68580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構内車両の</a:t>
            </a:r>
            <a:endParaRPr lang="en-US" altLang="ja-JP" sz="70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　　　　退避 ⑰</a:t>
            </a:r>
          </a:p>
        </p:txBody>
      </p:sp>
      <p:sp>
        <p:nvSpPr>
          <p:cNvPr id="18454" name="テキスト ボックス 78"/>
          <p:cNvSpPr txBox="1">
            <a:spLocks noChangeArrowheads="1"/>
          </p:cNvSpPr>
          <p:nvPr/>
        </p:nvSpPr>
        <p:spPr bwMode="auto">
          <a:xfrm>
            <a:off x="6162675" y="3841033"/>
            <a:ext cx="59531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ﾛｰﾃﾞｨﾝｸﾞｱｰﾑ</a:t>
            </a:r>
            <a:endParaRPr lang="en-US" altLang="ja-JP" sz="70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>
                <a:latin typeface="ＭＳ Ｐゴシック" panose="020B0600070205080204" pitchFamily="50" charset="-128"/>
              </a:rPr>
              <a:t>の固定⑭</a:t>
            </a:r>
          </a:p>
        </p:txBody>
      </p:sp>
      <p:sp>
        <p:nvSpPr>
          <p:cNvPr id="55" name="正方形/長方形 54"/>
          <p:cNvSpPr/>
          <p:nvPr/>
        </p:nvSpPr>
        <p:spPr bwMode="auto">
          <a:xfrm>
            <a:off x="141288" y="4730033"/>
            <a:ext cx="8866187" cy="276225"/>
          </a:xfrm>
          <a:prstGeom prst="rect">
            <a:avLst/>
          </a:prstGeom>
          <a:solidFill>
            <a:srgbClr val="00B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grpSp>
        <p:nvGrpSpPr>
          <p:cNvPr id="18598" name="グループ化 56"/>
          <p:cNvGrpSpPr>
            <a:grpSpLocks/>
          </p:cNvGrpSpPr>
          <p:nvPr/>
        </p:nvGrpSpPr>
        <p:grpSpPr bwMode="auto">
          <a:xfrm>
            <a:off x="984245" y="2540870"/>
            <a:ext cx="1479329" cy="4211638"/>
            <a:chOff x="10455277" y="2476501"/>
            <a:chExt cx="1478097" cy="4211637"/>
          </a:xfrm>
        </p:grpSpPr>
        <p:grpSp>
          <p:nvGrpSpPr>
            <p:cNvPr id="18599" name="グループ化 1"/>
            <p:cNvGrpSpPr>
              <a:grpSpLocks/>
            </p:cNvGrpSpPr>
            <p:nvPr/>
          </p:nvGrpSpPr>
          <p:grpSpPr bwMode="auto">
            <a:xfrm>
              <a:off x="11406653" y="2633664"/>
              <a:ext cx="526721" cy="4054474"/>
              <a:chOff x="1933575" y="2588865"/>
              <a:chExt cx="526657" cy="4054823"/>
            </a:xfrm>
          </p:grpSpPr>
          <p:sp>
            <p:nvSpPr>
              <p:cNvPr id="75" name="正方形/長方形 74"/>
              <p:cNvSpPr/>
              <p:nvPr/>
            </p:nvSpPr>
            <p:spPr bwMode="auto">
              <a:xfrm>
                <a:off x="1938663" y="2588865"/>
                <a:ext cx="248999" cy="1925802"/>
              </a:xfrm>
              <a:prstGeom prst="rect">
                <a:avLst/>
              </a:prstGeom>
              <a:gradFill>
                <a:gsLst>
                  <a:gs pos="100000">
                    <a:srgbClr val="FFCC99"/>
                  </a:gs>
                  <a:gs pos="100000">
                    <a:schemeClr val="accent1">
                      <a:lumMod val="45000"/>
                      <a:lumOff val="55000"/>
                    </a:schemeClr>
                  </a:gs>
                  <a:gs pos="0">
                    <a:schemeClr val="bg1"/>
                  </a:gs>
                  <a:gs pos="40000">
                    <a:srgbClr val="FFCC99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ja-JP" altLang="en-US"/>
              </a:p>
            </p:txBody>
          </p:sp>
          <p:sp>
            <p:nvSpPr>
              <p:cNvPr id="76" name="正方形/長方形 75"/>
              <p:cNvSpPr/>
              <p:nvPr/>
            </p:nvSpPr>
            <p:spPr bwMode="auto">
              <a:xfrm>
                <a:off x="2203522" y="3373157"/>
                <a:ext cx="249000" cy="3270531"/>
              </a:xfrm>
              <a:prstGeom prst="rect">
                <a:avLst/>
              </a:prstGeom>
              <a:gradFill>
                <a:gsLst>
                  <a:gs pos="100000">
                    <a:srgbClr val="FFC000"/>
                  </a:gs>
                  <a:gs pos="100000">
                    <a:srgbClr val="FFCC99"/>
                  </a:gs>
                  <a:gs pos="100000">
                    <a:schemeClr val="accent1">
                      <a:lumMod val="45000"/>
                      <a:lumOff val="55000"/>
                    </a:schemeClr>
                  </a:gs>
                  <a:gs pos="0">
                    <a:schemeClr val="bg1"/>
                  </a:gs>
                  <a:gs pos="40000">
                    <a:srgbClr val="FFC000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ja-JP" altLang="en-US"/>
              </a:p>
            </p:txBody>
          </p:sp>
          <p:sp>
            <p:nvSpPr>
              <p:cNvPr id="18615" name="テキスト ボックス 62"/>
              <p:cNvSpPr txBox="1">
                <a:spLocks noChangeArrowheads="1"/>
              </p:cNvSpPr>
              <p:nvPr/>
            </p:nvSpPr>
            <p:spPr bwMode="auto">
              <a:xfrm>
                <a:off x="1961158" y="3344863"/>
                <a:ext cx="205184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800">
                    <a:solidFill>
                      <a:srgbClr val="FF0000"/>
                    </a:solidFill>
                    <a:latin typeface="ＭＳ Ｐゴシック" panose="020B0600070205080204" pitchFamily="50" charset="-128"/>
                  </a:rPr>
                  <a:t>第一</a:t>
                </a:r>
                <a:endParaRPr lang="en-US" altLang="ja-JP" sz="800">
                  <a:solidFill>
                    <a:srgbClr val="FF0000"/>
                  </a:solidFill>
                  <a:latin typeface="ＭＳ Ｐゴシック" panose="020B0600070205080204" pitchFamily="50" charset="-128"/>
                </a:endParaRP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800">
                    <a:solidFill>
                      <a:srgbClr val="FF0000"/>
                    </a:solidFill>
                    <a:latin typeface="ＭＳ Ｐゴシック" panose="020B0600070205080204" pitchFamily="50" charset="-128"/>
                  </a:rPr>
                  <a:t>警戒</a:t>
                </a:r>
              </a:p>
            </p:txBody>
          </p:sp>
          <p:sp>
            <p:nvSpPr>
              <p:cNvPr id="18616" name="テキスト ボックス 62"/>
              <p:cNvSpPr txBox="1">
                <a:spLocks noChangeArrowheads="1"/>
              </p:cNvSpPr>
              <p:nvPr/>
            </p:nvSpPr>
            <p:spPr bwMode="auto">
              <a:xfrm>
                <a:off x="2237383" y="3789040"/>
                <a:ext cx="205184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800">
                    <a:solidFill>
                      <a:srgbClr val="FF0000"/>
                    </a:solidFill>
                    <a:latin typeface="ＭＳ Ｐゴシック" panose="020B0600070205080204" pitchFamily="50" charset="-128"/>
                  </a:rPr>
                  <a:t>第二</a:t>
                </a:r>
                <a:endParaRPr lang="en-US" altLang="ja-JP" sz="800">
                  <a:solidFill>
                    <a:srgbClr val="FF0000"/>
                  </a:solidFill>
                  <a:latin typeface="ＭＳ Ｐゴシック" panose="020B0600070205080204" pitchFamily="50" charset="-128"/>
                </a:endParaRP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800">
                    <a:solidFill>
                      <a:srgbClr val="FF0000"/>
                    </a:solidFill>
                    <a:latin typeface="ＭＳ Ｐゴシック" panose="020B0600070205080204" pitchFamily="50" charset="-128"/>
                  </a:rPr>
                  <a:t>警戒</a:t>
                </a:r>
              </a:p>
            </p:txBody>
          </p:sp>
          <p:sp>
            <p:nvSpPr>
              <p:cNvPr id="18617" name="テキスト ボックス 59"/>
              <p:cNvSpPr txBox="1">
                <a:spLocks noChangeArrowheads="1"/>
              </p:cNvSpPr>
              <p:nvPr/>
            </p:nvSpPr>
            <p:spPr bwMode="auto">
              <a:xfrm>
                <a:off x="1933575" y="3702056"/>
                <a:ext cx="230612" cy="5540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強風域</a:t>
                </a:r>
                <a:endParaRPr lang="en-US" altLang="ja-JP" sz="600" dirty="0">
                  <a:latin typeface="ＭＳ Ｐゴシック" panose="020B0600070205080204" pitchFamily="50" charset="-128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が港湾</a:t>
                </a:r>
                <a:endParaRPr lang="en-US" altLang="ja-JP" sz="600" dirty="0">
                  <a:latin typeface="ＭＳ Ｐゴシック" panose="020B0600070205080204" pitchFamily="50" charset="-128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 err="1">
                    <a:latin typeface="ＭＳ Ｐゴシック" panose="020B0600070205080204" pitchFamily="50" charset="-128"/>
                  </a:rPr>
                  <a:t>にかか</a:t>
                </a:r>
                <a:endParaRPr lang="en-US" altLang="ja-JP" sz="600" dirty="0">
                  <a:latin typeface="ＭＳ Ｐゴシック" panose="020B0600070205080204" pitchFamily="50" charset="-128"/>
                </a:endParaRPr>
              </a:p>
              <a:p>
                <a:pPr>
                  <a:spcBef>
                    <a:spcPct val="0"/>
                  </a:spcBef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る</a:t>
                </a:r>
                <a:r>
                  <a:rPr lang="en-US" altLang="ja-JP" sz="600" dirty="0">
                    <a:latin typeface="ＭＳ Ｐゴシック" panose="020B0600070205080204" pitchFamily="50" charset="-128"/>
                  </a:rPr>
                  <a:t>9</a:t>
                </a:r>
                <a:r>
                  <a:rPr lang="ja-JP" altLang="en-US" sz="600" dirty="0">
                    <a:latin typeface="ＭＳ Ｐゴシック" panose="020B0600070205080204" pitchFamily="50" charset="-128"/>
                  </a:rPr>
                  <a:t>～</a:t>
                </a:r>
                <a:r>
                  <a:rPr lang="en-US" altLang="ja-JP" sz="600" dirty="0">
                    <a:latin typeface="ＭＳ Ｐゴシック" panose="020B0600070205080204" pitchFamily="50" charset="-128"/>
                  </a:rPr>
                  <a:t>5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時間前</a:t>
                </a:r>
                <a:endParaRPr lang="en-US" altLang="ja-JP" sz="600" dirty="0">
                  <a:latin typeface="ＭＳ Ｐゴシック" panose="020B0600070205080204" pitchFamily="50" charset="-128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に発出</a:t>
                </a:r>
              </a:p>
            </p:txBody>
          </p:sp>
          <p:sp>
            <p:nvSpPr>
              <p:cNvPr id="18618" name="テキスト ボックス 59"/>
              <p:cNvSpPr txBox="1">
                <a:spLocks noChangeArrowheads="1"/>
              </p:cNvSpPr>
              <p:nvPr/>
            </p:nvSpPr>
            <p:spPr bwMode="auto">
              <a:xfrm>
                <a:off x="2229620" y="4083422"/>
                <a:ext cx="230612" cy="5540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強風域</a:t>
                </a:r>
                <a:endParaRPr lang="en-US" altLang="ja-JP" sz="600" dirty="0">
                  <a:latin typeface="ＭＳ Ｐゴシック" panose="020B0600070205080204" pitchFamily="50" charset="-128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が港湾</a:t>
                </a:r>
                <a:endParaRPr lang="en-US" altLang="ja-JP" sz="600" dirty="0">
                  <a:latin typeface="ＭＳ Ｐゴシック" panose="020B0600070205080204" pitchFamily="50" charset="-128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にかか</a:t>
                </a:r>
                <a:endParaRPr lang="en-US" altLang="ja-JP" sz="600" dirty="0">
                  <a:latin typeface="ＭＳ Ｐゴシック" panose="020B0600070205080204" pitchFamily="50" charset="-128"/>
                </a:endParaRPr>
              </a:p>
              <a:p>
                <a:pPr>
                  <a:spcBef>
                    <a:spcPct val="0"/>
                  </a:spcBef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る</a:t>
                </a:r>
                <a:r>
                  <a:rPr lang="en-US" altLang="ja-JP" sz="600" dirty="0">
                    <a:latin typeface="ＭＳ Ｐゴシック" panose="020B0600070205080204" pitchFamily="50" charset="-128"/>
                  </a:rPr>
                  <a:t>6</a:t>
                </a:r>
                <a:r>
                  <a:rPr lang="ja-JP" altLang="en-US" sz="600" dirty="0">
                    <a:latin typeface="ＭＳ Ｐゴシック" panose="020B0600070205080204" pitchFamily="50" charset="-128"/>
                  </a:rPr>
                  <a:t>～</a:t>
                </a:r>
                <a:r>
                  <a:rPr lang="en-US" altLang="ja-JP" sz="600" dirty="0">
                    <a:latin typeface="ＭＳ Ｐゴシック" panose="020B0600070205080204" pitchFamily="50" charset="-128"/>
                  </a:rPr>
                  <a:t>2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時間前</a:t>
                </a:r>
                <a:endParaRPr lang="en-US" altLang="ja-JP" sz="600" dirty="0">
                  <a:latin typeface="ＭＳ Ｐゴシック" panose="020B0600070205080204" pitchFamily="50" charset="-128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600" dirty="0">
                    <a:latin typeface="ＭＳ Ｐゴシック" panose="020B0600070205080204" pitchFamily="50" charset="-128"/>
                  </a:rPr>
                  <a:t>に発出</a:t>
                </a:r>
              </a:p>
            </p:txBody>
          </p:sp>
        </p:grpSp>
        <p:sp>
          <p:nvSpPr>
            <p:cNvPr id="59" name="正方形/長方形 58"/>
            <p:cNvSpPr/>
            <p:nvPr/>
          </p:nvSpPr>
          <p:spPr bwMode="auto">
            <a:xfrm>
              <a:off x="10455277" y="2476501"/>
              <a:ext cx="158618" cy="4211637"/>
            </a:xfrm>
            <a:prstGeom prst="rect">
              <a:avLst/>
            </a:prstGeom>
            <a:solidFill>
              <a:srgbClr val="68CE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anchor="ctr" anchorCtr="1"/>
            <a:lstStyle/>
            <a:p>
              <a:pPr algn="ctr">
                <a:defRPr/>
              </a:pPr>
              <a:r>
                <a:rPr lang="zh-TW" altLang="en-US" sz="1000" dirty="0">
                  <a:solidFill>
                    <a:srgbClr val="000000"/>
                  </a:solidFill>
                </a:rPr>
                <a:t>台風進路予報</a:t>
              </a:r>
              <a:r>
                <a:rPr lang="ja-JP" altLang="en-US" sz="1000" dirty="0">
                  <a:solidFill>
                    <a:srgbClr val="000000"/>
                  </a:solidFill>
                </a:rPr>
                <a:t>　・　台風に関する気象情報（随時発表）</a:t>
              </a:r>
            </a:p>
          </p:txBody>
        </p:sp>
        <p:sp>
          <p:nvSpPr>
            <p:cNvPr id="60" name="正方形/長方形 59"/>
            <p:cNvSpPr/>
            <p:nvPr/>
          </p:nvSpPr>
          <p:spPr bwMode="auto">
            <a:xfrm>
              <a:off x="10918441" y="3355976"/>
              <a:ext cx="161790" cy="1116013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anchor="ctr" anchorCtr="1"/>
            <a:lstStyle/>
            <a:p>
              <a:pPr algn="ctr">
                <a:defRPr/>
              </a:pPr>
              <a:r>
                <a:rPr lang="ja-JP" altLang="en-US" sz="1000" dirty="0">
                  <a:solidFill>
                    <a:srgbClr val="FF0000"/>
                  </a:solidFill>
                </a:rPr>
                <a:t>強風注意報</a:t>
              </a:r>
            </a:p>
          </p:txBody>
        </p:sp>
        <p:sp>
          <p:nvSpPr>
            <p:cNvPr id="61" name="正方形/長方形 60"/>
            <p:cNvSpPr/>
            <p:nvPr/>
          </p:nvSpPr>
          <p:spPr bwMode="auto">
            <a:xfrm>
              <a:off x="10899407" y="4419601"/>
              <a:ext cx="93585" cy="2268537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62" name="正方形/長方形 61"/>
            <p:cNvSpPr/>
            <p:nvPr/>
          </p:nvSpPr>
          <p:spPr bwMode="auto">
            <a:xfrm>
              <a:off x="10992992" y="4419601"/>
              <a:ext cx="95171" cy="2268537"/>
            </a:xfrm>
            <a:prstGeom prst="rect">
              <a:avLst/>
            </a:prstGeom>
            <a:solidFill>
              <a:srgbClr val="CC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18604" name="テキスト ボックス 46"/>
            <p:cNvSpPr txBox="1">
              <a:spLocks noChangeArrowheads="1"/>
            </p:cNvSpPr>
            <p:nvPr/>
          </p:nvSpPr>
          <p:spPr bwMode="auto">
            <a:xfrm>
              <a:off x="10925137" y="4681688"/>
              <a:ext cx="153907" cy="1532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lIns="0" tIns="0" rIns="0" bIns="0" anchor="ctr" anchorCtr="1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ja-JP" altLang="en-US" sz="1000">
                  <a:solidFill>
                    <a:srgbClr val="C00000"/>
                  </a:solidFill>
                  <a:latin typeface="ＭＳ Ｐゴシック" panose="020B0600070205080204" pitchFamily="50" charset="-128"/>
                </a:rPr>
                <a:t>暴風警報</a:t>
              </a:r>
              <a:r>
                <a:rPr lang="ja-JP" altLang="en-US" sz="1000">
                  <a:latin typeface="ＭＳ Ｐゴシック" panose="020B0600070205080204" pitchFamily="50" charset="-128"/>
                </a:rPr>
                <a:t>又は</a:t>
              </a:r>
              <a:r>
                <a:rPr lang="ja-JP" altLang="en-US" sz="1000">
                  <a:solidFill>
                    <a:srgbClr val="FFFF00"/>
                  </a:solidFill>
                  <a:latin typeface="ＭＳ Ｐゴシック" panose="020B0600070205080204" pitchFamily="50" charset="-128"/>
                </a:rPr>
                <a:t>暴風特別警報</a:t>
              </a:r>
            </a:p>
          </p:txBody>
        </p:sp>
        <p:sp>
          <p:nvSpPr>
            <p:cNvPr id="64" name="正方形/長方形 63"/>
            <p:cNvSpPr/>
            <p:nvPr/>
          </p:nvSpPr>
          <p:spPr bwMode="auto">
            <a:xfrm>
              <a:off x="11157954" y="3725864"/>
              <a:ext cx="161790" cy="1079500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anchor="ctr" anchorCtr="1"/>
            <a:lstStyle/>
            <a:p>
              <a:pPr algn="ctr">
                <a:defRPr/>
              </a:pPr>
              <a:r>
                <a:rPr lang="ja-JP" altLang="en-US" sz="1000" dirty="0">
                  <a:solidFill>
                    <a:srgbClr val="FF0000"/>
                  </a:solidFill>
                </a:rPr>
                <a:t>高潮注意報</a:t>
              </a:r>
            </a:p>
          </p:txBody>
        </p:sp>
        <p:sp>
          <p:nvSpPr>
            <p:cNvPr id="65" name="正方形/長方形 64"/>
            <p:cNvSpPr/>
            <p:nvPr/>
          </p:nvSpPr>
          <p:spPr bwMode="auto">
            <a:xfrm>
              <a:off x="11145265" y="4779963"/>
              <a:ext cx="106273" cy="1908175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66" name="正方形/長方形 65"/>
            <p:cNvSpPr/>
            <p:nvPr/>
          </p:nvSpPr>
          <p:spPr bwMode="auto">
            <a:xfrm>
              <a:off x="11237263" y="4779963"/>
              <a:ext cx="106273" cy="1908175"/>
            </a:xfrm>
            <a:prstGeom prst="rect">
              <a:avLst/>
            </a:prstGeom>
            <a:solidFill>
              <a:srgbClr val="CC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18608" name="テキスト ボックス 54"/>
            <p:cNvSpPr txBox="1">
              <a:spLocks noChangeArrowheads="1"/>
            </p:cNvSpPr>
            <p:nvPr/>
          </p:nvSpPr>
          <p:spPr bwMode="auto">
            <a:xfrm>
              <a:off x="11166940" y="4956124"/>
              <a:ext cx="153907" cy="1532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lIns="0" tIns="0" rIns="0" bIns="0" anchor="ctr" anchorCtr="1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ja-JP" altLang="en-US" sz="1000">
                  <a:solidFill>
                    <a:srgbClr val="C00000"/>
                  </a:solidFill>
                  <a:latin typeface="ＭＳ Ｐゴシック" panose="020B0600070205080204" pitchFamily="50" charset="-128"/>
                </a:rPr>
                <a:t>高潮警報</a:t>
              </a:r>
              <a:r>
                <a:rPr lang="ja-JP" altLang="en-US" sz="1000">
                  <a:latin typeface="ＭＳ Ｐゴシック" panose="020B0600070205080204" pitchFamily="50" charset="-128"/>
                </a:rPr>
                <a:t>又は</a:t>
              </a:r>
              <a:r>
                <a:rPr lang="ja-JP" altLang="en-US" sz="1000">
                  <a:solidFill>
                    <a:srgbClr val="FFFF00"/>
                  </a:solidFill>
                  <a:latin typeface="ＭＳ Ｐゴシック" panose="020B0600070205080204" pitchFamily="50" charset="-128"/>
                </a:rPr>
                <a:t>高潮特別警報</a:t>
              </a:r>
            </a:p>
          </p:txBody>
        </p:sp>
        <p:sp>
          <p:nvSpPr>
            <p:cNvPr id="69" name="正方形/長方形 68"/>
            <p:cNvSpPr/>
            <p:nvPr/>
          </p:nvSpPr>
          <p:spPr bwMode="auto">
            <a:xfrm>
              <a:off x="10666239" y="2985390"/>
              <a:ext cx="161790" cy="1080000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anchor="ctr" anchorCtr="1"/>
            <a:lstStyle/>
            <a:p>
              <a:pPr algn="ctr">
                <a:defRPr/>
              </a:pPr>
              <a:r>
                <a:rPr lang="ja-JP" altLang="en-US" sz="1000" dirty="0">
                  <a:solidFill>
                    <a:srgbClr val="FF0000"/>
                  </a:solidFill>
                </a:rPr>
                <a:t>波浪注意報</a:t>
              </a:r>
            </a:p>
          </p:txBody>
        </p:sp>
        <p:sp>
          <p:nvSpPr>
            <p:cNvPr id="72" name="正方形/長方形 71"/>
            <p:cNvSpPr/>
            <p:nvPr/>
          </p:nvSpPr>
          <p:spPr bwMode="auto">
            <a:xfrm>
              <a:off x="10661480" y="4060826"/>
              <a:ext cx="106274" cy="2627312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73" name="正方形/長方形 72"/>
            <p:cNvSpPr/>
            <p:nvPr/>
          </p:nvSpPr>
          <p:spPr bwMode="auto">
            <a:xfrm>
              <a:off x="10755065" y="4060826"/>
              <a:ext cx="93584" cy="2627312"/>
            </a:xfrm>
            <a:prstGeom prst="rect">
              <a:avLst/>
            </a:prstGeom>
            <a:solidFill>
              <a:srgbClr val="CC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18612" name="テキスト ボックス 61"/>
            <p:cNvSpPr txBox="1">
              <a:spLocks noChangeArrowheads="1"/>
            </p:cNvSpPr>
            <p:nvPr/>
          </p:nvSpPr>
          <p:spPr bwMode="auto">
            <a:xfrm>
              <a:off x="10681525" y="4537360"/>
              <a:ext cx="153907" cy="1532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lIns="0" tIns="0" rIns="0" bIns="0" anchor="ctr" anchorCtr="1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ja-JP" altLang="en-US" sz="1000">
                  <a:solidFill>
                    <a:srgbClr val="C00000"/>
                  </a:solidFill>
                  <a:latin typeface="ＭＳ Ｐゴシック" panose="020B0600070205080204" pitchFamily="50" charset="-128"/>
                </a:rPr>
                <a:t>波浪警報</a:t>
              </a:r>
              <a:r>
                <a:rPr lang="ja-JP" altLang="en-US" sz="1000">
                  <a:latin typeface="ＭＳ Ｐゴシック" panose="020B0600070205080204" pitchFamily="50" charset="-128"/>
                </a:rPr>
                <a:t>又は</a:t>
              </a:r>
              <a:r>
                <a:rPr lang="ja-JP" altLang="en-US" sz="1000">
                  <a:solidFill>
                    <a:srgbClr val="FFFF00"/>
                  </a:solidFill>
                  <a:latin typeface="ＭＳ Ｐゴシック" panose="020B0600070205080204" pitchFamily="50" charset="-128"/>
                </a:rPr>
                <a:t>波浪特別警報</a:t>
              </a:r>
            </a:p>
          </p:txBody>
        </p:sp>
      </p:grpSp>
      <p:sp>
        <p:nvSpPr>
          <p:cNvPr id="56" name="星 5 55"/>
          <p:cNvSpPr>
            <a:spLocks noChangeAspect="1"/>
          </p:cNvSpPr>
          <p:nvPr/>
        </p:nvSpPr>
        <p:spPr>
          <a:xfrm>
            <a:off x="1472345" y="3344146"/>
            <a:ext cx="119633" cy="119633"/>
          </a:xfrm>
          <a:prstGeom prst="star5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8" name="星 5 57"/>
          <p:cNvSpPr>
            <a:spLocks noChangeAspect="1"/>
          </p:cNvSpPr>
          <p:nvPr/>
        </p:nvSpPr>
        <p:spPr>
          <a:xfrm>
            <a:off x="1701218" y="3698158"/>
            <a:ext cx="119633" cy="119633"/>
          </a:xfrm>
          <a:prstGeom prst="star5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8" name="星 5 67"/>
          <p:cNvSpPr>
            <a:spLocks noChangeAspect="1"/>
          </p:cNvSpPr>
          <p:nvPr/>
        </p:nvSpPr>
        <p:spPr>
          <a:xfrm>
            <a:off x="1461220" y="4419455"/>
            <a:ext cx="119633" cy="119633"/>
          </a:xfrm>
          <a:prstGeom prst="star5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597" name="テキスト ボックス 93"/>
          <p:cNvSpPr txBox="1">
            <a:spLocks noChangeArrowheads="1"/>
          </p:cNvSpPr>
          <p:nvPr/>
        </p:nvSpPr>
        <p:spPr bwMode="auto">
          <a:xfrm>
            <a:off x="4124325" y="4753845"/>
            <a:ext cx="2681288" cy="222250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 lIns="72000" tIns="18000" rIns="72000" bIns="1800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200">
                <a:solidFill>
                  <a:srgbClr val="00B050"/>
                </a:solidFill>
                <a:latin typeface="ＭＳ Ｐゴシック" panose="020B0600070205080204" pitchFamily="50" charset="-128"/>
              </a:rPr>
              <a:t>暴風が吹き始める前に防災行動を完了</a:t>
            </a:r>
          </a:p>
        </p:txBody>
      </p:sp>
      <p:sp>
        <p:nvSpPr>
          <p:cNvPr id="18458" name="テキスト ボックス 92"/>
          <p:cNvSpPr txBox="1">
            <a:spLocks noChangeArrowheads="1"/>
          </p:cNvSpPr>
          <p:nvPr/>
        </p:nvSpPr>
        <p:spPr bwMode="auto">
          <a:xfrm>
            <a:off x="3219450" y="4141070"/>
            <a:ext cx="735013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水門・陸閘等の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操作依頼　</a:t>
            </a:r>
            <a:r>
              <a:rPr lang="en-US" altLang="ja-JP" sz="700" dirty="0" smtClean="0">
                <a:latin typeface="ＭＳ Ｐゴシック" panose="020B0600070205080204" pitchFamily="50" charset="-128"/>
              </a:rPr>
              <a:t>※5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（受託箇所）②④</a:t>
            </a:r>
            <a:endParaRPr lang="en-US" altLang="ja-JP" sz="700" dirty="0">
              <a:latin typeface="ＭＳ Ｐゴシック" panose="020B0600070205080204" pitchFamily="50" charset="-128"/>
            </a:endParaRPr>
          </a:p>
        </p:txBody>
      </p:sp>
      <p:sp>
        <p:nvSpPr>
          <p:cNvPr id="18439" name="テキスト ボックス 71"/>
          <p:cNvSpPr txBox="1">
            <a:spLocks noChangeArrowheads="1"/>
          </p:cNvSpPr>
          <p:nvPr/>
        </p:nvSpPr>
        <p:spPr bwMode="auto">
          <a:xfrm>
            <a:off x="8316913" y="4517308"/>
            <a:ext cx="61436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自家発電施設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　の準備⑮</a:t>
            </a:r>
          </a:p>
        </p:txBody>
      </p:sp>
      <p:sp>
        <p:nvSpPr>
          <p:cNvPr id="74" name="四角形吹き出し 2"/>
          <p:cNvSpPr>
            <a:spLocks noChangeArrowheads="1"/>
          </p:cNvSpPr>
          <p:nvPr/>
        </p:nvSpPr>
        <p:spPr bwMode="auto">
          <a:xfrm>
            <a:off x="5126038" y="5125320"/>
            <a:ext cx="3111500" cy="215900"/>
          </a:xfrm>
          <a:prstGeom prst="wedgeRectCallout">
            <a:avLst>
              <a:gd name="adj1" fmla="val 18505"/>
              <a:gd name="adj2" fmla="val -129764"/>
            </a:avLst>
          </a:prstGeom>
          <a:solidFill>
            <a:schemeClr val="bg1"/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800" dirty="0">
                <a:latin typeface="ＭＳ Ｐゴシック" panose="020B0600070205080204" pitchFamily="50" charset="-128"/>
              </a:rPr>
              <a:t>　　各社の防災計画や避難計画に基づき、全ての防災行動を完了。</a:t>
            </a:r>
            <a:endParaRPr lang="ja-JP" altLang="en-US" sz="1400" dirty="0">
              <a:latin typeface="ＭＳ Ｐゴシック" panose="020B0600070205080204" pitchFamily="50" charset="-128"/>
            </a:endParaRPr>
          </a:p>
        </p:txBody>
      </p:sp>
      <p:sp>
        <p:nvSpPr>
          <p:cNvPr id="70" name="テキスト ボックス 32"/>
          <p:cNvSpPr txBox="1">
            <a:spLocks noChangeArrowheads="1"/>
          </p:cNvSpPr>
          <p:nvPr/>
        </p:nvSpPr>
        <p:spPr bwMode="auto">
          <a:xfrm>
            <a:off x="2522150" y="4155621"/>
            <a:ext cx="615950" cy="538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社員・作業員等への避難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指示 ①②③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社員の安全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　確認 ①②③</a:t>
            </a:r>
          </a:p>
        </p:txBody>
      </p:sp>
      <p:sp>
        <p:nvSpPr>
          <p:cNvPr id="80" name="テキスト ボックス 79"/>
          <p:cNvSpPr txBox="1"/>
          <p:nvPr/>
        </p:nvSpPr>
        <p:spPr>
          <a:xfrm>
            <a:off x="8186738" y="52591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【</a:t>
            </a:r>
            <a:r>
              <a:rPr kumimoji="1" lang="ja-JP" altLang="en-US" dirty="0"/>
              <a:t>様式</a:t>
            </a:r>
            <a:r>
              <a:rPr kumimoji="1" lang="en-US" altLang="ja-JP" dirty="0"/>
              <a:t>】</a:t>
            </a:r>
            <a:endParaRPr kumimoji="1" lang="ja-JP" altLang="en-US" dirty="0"/>
          </a:p>
        </p:txBody>
      </p:sp>
      <p:sp>
        <p:nvSpPr>
          <p:cNvPr id="84" name="テキスト ボックス 83"/>
          <p:cNvSpPr txBox="1"/>
          <p:nvPr/>
        </p:nvSpPr>
        <p:spPr>
          <a:xfrm>
            <a:off x="1312719" y="914968"/>
            <a:ext cx="4313523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ja-JP" sz="900" dirty="0"/>
              <a:t>※</a:t>
            </a:r>
            <a:r>
              <a:rPr lang="en-US" altLang="ja-JP" sz="900" dirty="0" smtClean="0"/>
              <a:t>1</a:t>
            </a:r>
            <a:r>
              <a:rPr lang="ja-JP" altLang="en-US" sz="900" dirty="0" err="1" smtClean="0"/>
              <a:t>、</a:t>
            </a:r>
            <a:r>
              <a:rPr lang="en-US" altLang="ja-JP" sz="900" dirty="0" smtClean="0"/>
              <a:t>2</a:t>
            </a:r>
            <a:endParaRPr kumimoji="1" lang="ja-JP" altLang="en-US" sz="900" dirty="0"/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635A715B-6BA3-4717-BEC8-2C5882E94EA9}"/>
              </a:ext>
            </a:extLst>
          </p:cNvPr>
          <p:cNvSpPr txBox="1"/>
          <p:nvPr/>
        </p:nvSpPr>
        <p:spPr>
          <a:xfrm>
            <a:off x="8058941" y="5155313"/>
            <a:ext cx="22055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ja-JP" sz="900" dirty="0" smtClean="0"/>
              <a:t>※4</a:t>
            </a:r>
            <a:endParaRPr kumimoji="1" lang="ja-JP" altLang="en-US" sz="900" dirty="0"/>
          </a:p>
        </p:txBody>
      </p:sp>
      <p:sp>
        <p:nvSpPr>
          <p:cNvPr id="18450" name="テキスト ボックス 113"/>
          <p:cNvSpPr txBox="1">
            <a:spLocks noChangeArrowheads="1"/>
          </p:cNvSpPr>
          <p:nvPr/>
        </p:nvSpPr>
        <p:spPr bwMode="auto">
          <a:xfrm>
            <a:off x="2490788" y="4898322"/>
            <a:ext cx="725487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社員の安全確保</a:t>
            </a:r>
            <a:endParaRPr lang="en-US" altLang="ja-JP" sz="700" dirty="0">
              <a:latin typeface="ＭＳ Ｐゴシック" panose="020B0600070205080204" pitchFamily="50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700" dirty="0">
                <a:latin typeface="ＭＳ Ｐゴシック" panose="020B0600070205080204" pitchFamily="50" charset="-128"/>
              </a:rPr>
              <a:t>①②③</a:t>
            </a:r>
          </a:p>
        </p:txBody>
      </p:sp>
      <p:sp>
        <p:nvSpPr>
          <p:cNvPr id="81" name="テキスト ボックス 115"/>
          <p:cNvSpPr txBox="1">
            <a:spLocks noChangeArrowheads="1"/>
          </p:cNvSpPr>
          <p:nvPr/>
        </p:nvSpPr>
        <p:spPr bwMode="auto">
          <a:xfrm>
            <a:off x="270281" y="6761822"/>
            <a:ext cx="8737194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ja-JP" altLang="en-US" sz="600" dirty="0">
                <a:latin typeface="ＭＳ Ｐゴシック" panose="020B0600070205080204" pitchFamily="50" charset="-128"/>
              </a:rPr>
              <a:t>港</a:t>
            </a:r>
            <a:r>
              <a:rPr lang="ja-JP" altLang="en-US" sz="600" dirty="0" smtClean="0">
                <a:latin typeface="ＭＳ Ｐゴシック" panose="020B0600070205080204" pitchFamily="50" charset="-128"/>
              </a:rPr>
              <a:t>長等の</a:t>
            </a:r>
            <a:r>
              <a:rPr lang="ja-JP" altLang="en-US" sz="600" dirty="0">
                <a:latin typeface="ＭＳ Ｐゴシック" panose="020B0600070205080204" pitchFamily="50" charset="-128"/>
              </a:rPr>
              <a:t>第一警戒体制の発出は三河港で</a:t>
            </a:r>
            <a:r>
              <a:rPr lang="en-US" altLang="ja-JP" sz="600" dirty="0">
                <a:latin typeface="ＭＳ Ｐゴシック" panose="020B0600070205080204" pitchFamily="50" charset="-128"/>
              </a:rPr>
              <a:t>9</a:t>
            </a:r>
            <a:r>
              <a:rPr lang="ja-JP" altLang="en-US" sz="600" dirty="0">
                <a:latin typeface="ＭＳ Ｐゴシック" panose="020B0600070205080204" pitchFamily="50" charset="-128"/>
              </a:rPr>
              <a:t>時間前、名古屋港、衣浦港、四日市港で</a:t>
            </a:r>
            <a:r>
              <a:rPr lang="en-US" altLang="ja-JP" sz="600" dirty="0">
                <a:latin typeface="ＭＳ Ｐゴシック" panose="020B0600070205080204" pitchFamily="50" charset="-128"/>
              </a:rPr>
              <a:t>6</a:t>
            </a:r>
            <a:r>
              <a:rPr lang="ja-JP" altLang="en-US" sz="600" dirty="0">
                <a:latin typeface="ＭＳ Ｐゴシック" panose="020B0600070205080204" pitchFamily="50" charset="-128"/>
              </a:rPr>
              <a:t>時間前、清水港、田子の浦港、御前崎港で</a:t>
            </a:r>
            <a:r>
              <a:rPr lang="en-US" altLang="ja-JP" sz="600" dirty="0">
                <a:latin typeface="ＭＳ Ｐゴシック" panose="020B0600070205080204" pitchFamily="50" charset="-128"/>
              </a:rPr>
              <a:t>5</a:t>
            </a:r>
            <a:r>
              <a:rPr lang="ja-JP" altLang="en-US" sz="600" dirty="0">
                <a:latin typeface="ＭＳ Ｐゴシック" panose="020B0600070205080204" pitchFamily="50" charset="-128"/>
              </a:rPr>
              <a:t>時間前</a:t>
            </a:r>
            <a:r>
              <a:rPr lang="ja-JP" altLang="en-US" sz="600" dirty="0" smtClean="0">
                <a:latin typeface="ＭＳ Ｐゴシック" panose="020B0600070205080204" pitchFamily="50" charset="-128"/>
              </a:rPr>
              <a:t>。第二</a:t>
            </a:r>
            <a:r>
              <a:rPr lang="ja-JP" altLang="en-US" sz="600" dirty="0">
                <a:latin typeface="ＭＳ Ｐゴシック" panose="020B0600070205080204" pitchFamily="50" charset="-128"/>
              </a:rPr>
              <a:t>警戒体制の発令は三河港で</a:t>
            </a:r>
            <a:r>
              <a:rPr lang="en-US" altLang="ja-JP" sz="600" dirty="0">
                <a:latin typeface="ＭＳ Ｐゴシック" panose="020B0600070205080204" pitchFamily="50" charset="-128"/>
              </a:rPr>
              <a:t>6</a:t>
            </a:r>
            <a:r>
              <a:rPr lang="ja-JP" altLang="en-US" sz="600" dirty="0">
                <a:latin typeface="ＭＳ Ｐゴシック" panose="020B0600070205080204" pitchFamily="50" charset="-128"/>
              </a:rPr>
              <a:t>時間前、名古屋港、衣浦港、四日市港で</a:t>
            </a:r>
            <a:r>
              <a:rPr lang="en-US" altLang="ja-JP" sz="600" dirty="0">
                <a:latin typeface="ＭＳ Ｐゴシック" panose="020B0600070205080204" pitchFamily="50" charset="-128"/>
              </a:rPr>
              <a:t>3</a:t>
            </a:r>
            <a:r>
              <a:rPr lang="ja-JP" altLang="en-US" sz="600" dirty="0">
                <a:latin typeface="ＭＳ Ｐゴシック" panose="020B0600070205080204" pitchFamily="50" charset="-128"/>
              </a:rPr>
              <a:t>時間前、清水港、田子の浦港、御前崎港で</a:t>
            </a:r>
            <a:r>
              <a:rPr lang="en-US" altLang="ja-JP" sz="600" dirty="0">
                <a:latin typeface="ＭＳ Ｐゴシック" panose="020B0600070205080204" pitchFamily="50" charset="-128"/>
              </a:rPr>
              <a:t>2</a:t>
            </a:r>
            <a:r>
              <a:rPr lang="ja-JP" altLang="en-US" sz="600" dirty="0">
                <a:latin typeface="ＭＳ Ｐゴシック" panose="020B0600070205080204" pitchFamily="50" charset="-128"/>
              </a:rPr>
              <a:t>時間前。</a:t>
            </a:r>
          </a:p>
        </p:txBody>
      </p:sp>
      <p:sp>
        <p:nvSpPr>
          <p:cNvPr id="86" name="テキスト ボックス 85"/>
          <p:cNvSpPr txBox="1"/>
          <p:nvPr/>
        </p:nvSpPr>
        <p:spPr>
          <a:xfrm>
            <a:off x="1739270" y="1986091"/>
            <a:ext cx="431352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ja-JP" sz="900" dirty="0"/>
              <a:t>※</a:t>
            </a:r>
            <a:r>
              <a:rPr lang="en-US" altLang="ja-JP" sz="900" dirty="0" smtClean="0"/>
              <a:t>1</a:t>
            </a:r>
          </a:p>
          <a:p>
            <a:endParaRPr kumimoji="1" lang="ja-JP" altLang="en-US" sz="900" dirty="0"/>
          </a:p>
        </p:txBody>
      </p:sp>
      <p:sp>
        <p:nvSpPr>
          <p:cNvPr id="57" name="テキスト ボックス 56"/>
          <p:cNvSpPr txBox="1"/>
          <p:nvPr/>
        </p:nvSpPr>
        <p:spPr>
          <a:xfrm>
            <a:off x="3957496" y="154582"/>
            <a:ext cx="5210538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altLang="ja-JP" sz="800" dirty="0"/>
              <a:t>※1:</a:t>
            </a:r>
            <a:r>
              <a:rPr lang="ja-JP" altLang="en-US" sz="800" dirty="0" smtClean="0">
                <a:latin typeface="ＭＳ Ｐゴシック" panose="020B0600070205080204" pitchFamily="50" charset="-128"/>
              </a:rPr>
              <a:t>丸囲み</a:t>
            </a:r>
            <a:r>
              <a:rPr lang="ja-JP" altLang="en-US" sz="800" dirty="0">
                <a:latin typeface="ＭＳ Ｐゴシック" panose="020B0600070205080204" pitchFamily="50" charset="-128"/>
              </a:rPr>
              <a:t>の番号は</a:t>
            </a:r>
            <a:r>
              <a:rPr lang="ja-JP" altLang="en-US" sz="800" dirty="0" smtClean="0">
                <a:latin typeface="ＭＳ Ｐゴシック" panose="020B0600070205080204" pitchFamily="50" charset="-128"/>
              </a:rPr>
              <a:t>「中部港湾における</a:t>
            </a:r>
            <a:r>
              <a:rPr lang="ja-JP" altLang="en-US" sz="800" dirty="0">
                <a:latin typeface="ＭＳ Ｐゴシック" panose="020B0600070205080204" pitchFamily="50" charset="-128"/>
              </a:rPr>
              <a:t>リスクの棚卸し（主体別）」に記載されたリスクの番号を示す。　</a:t>
            </a:r>
            <a:endParaRPr lang="en-US" altLang="ja-JP" sz="800" dirty="0">
              <a:latin typeface="ＭＳ Ｐゴシック" panose="020B0600070205080204" pitchFamily="50" charset="-128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800" dirty="0" smtClean="0"/>
              <a:t>※2:</a:t>
            </a:r>
            <a:r>
              <a:rPr lang="ja-JP" altLang="en-US" sz="800" dirty="0" smtClean="0"/>
              <a:t>下線ありは段階的な防災行動計画に反映済</a:t>
            </a:r>
            <a:endParaRPr lang="en-US" altLang="ja-JP" sz="800" dirty="0" smtClean="0"/>
          </a:p>
          <a:p>
            <a:r>
              <a:rPr kumimoji="1" lang="en-US" altLang="ja-JP" sz="800" dirty="0" smtClean="0"/>
              <a:t>※3.</a:t>
            </a:r>
            <a:r>
              <a:rPr kumimoji="1" lang="ja-JP" altLang="en-US" sz="800" dirty="0" smtClean="0"/>
              <a:t>港長または海上保安部が各港へ警戒体制を発出する際の対応</a:t>
            </a:r>
            <a:endParaRPr kumimoji="1" lang="en-US" altLang="ja-JP" sz="800" dirty="0" smtClean="0"/>
          </a:p>
          <a:p>
            <a:pPr marL="177800" indent="-177800"/>
            <a:r>
              <a:rPr kumimoji="1" lang="en-US" altLang="ja-JP" sz="800" dirty="0" smtClean="0"/>
              <a:t>※4:</a:t>
            </a:r>
            <a:r>
              <a:rPr kumimoji="1" lang="ja-JP" altLang="en-US" sz="800" dirty="0"/>
              <a:t>各フェーズ</a:t>
            </a:r>
            <a:r>
              <a:rPr lang="ja-JP" altLang="en-US" sz="800" dirty="0"/>
              <a:t>、気象庁等の情報、港長または海上保安部が発出する各港への対応</a:t>
            </a:r>
            <a:r>
              <a:rPr lang="ja-JP" altLang="en-US" sz="800" dirty="0" smtClean="0"/>
              <a:t>等から総合的</a:t>
            </a:r>
            <a:r>
              <a:rPr lang="ja-JP" altLang="en-US" sz="800" dirty="0"/>
              <a:t>に判断し、段階毎に事前対応を行う。</a:t>
            </a:r>
            <a:r>
              <a:rPr kumimoji="1" lang="ja-JP" altLang="en-US" sz="800" dirty="0"/>
              <a:t>気象庁より「特別警報の可能性の言及があった場合」</a:t>
            </a:r>
            <a:r>
              <a:rPr lang="ja-JP" altLang="en-US" sz="800" dirty="0"/>
              <a:t>は</a:t>
            </a:r>
            <a:r>
              <a:rPr kumimoji="1" lang="ja-JP" altLang="en-US" sz="800" dirty="0"/>
              <a:t>早めの対応を行う必要がある</a:t>
            </a:r>
            <a:r>
              <a:rPr kumimoji="1" lang="ja-JP" altLang="en-US" sz="800" dirty="0" smtClean="0"/>
              <a:t>。</a:t>
            </a:r>
            <a:endParaRPr kumimoji="1" lang="en-US" altLang="ja-JP" sz="800" dirty="0" smtClean="0"/>
          </a:p>
          <a:p>
            <a:pPr marL="87313" indent="-87313"/>
            <a:r>
              <a:rPr lang="en-US" altLang="ja-JP" sz="800" dirty="0" smtClean="0"/>
              <a:t>※5:</a:t>
            </a:r>
            <a:r>
              <a:rPr lang="ja-JP" altLang="en-US" sz="800" dirty="0" smtClean="0"/>
              <a:t>水門、陸閘等の閉鎖については</a:t>
            </a:r>
            <a:r>
              <a:rPr lang="ja-JP" altLang="en-US" sz="800" dirty="0" smtClean="0">
                <a:latin typeface="ＭＳ Ｐゴシック" panose="020B0600070205080204" pitchFamily="50" charset="-128"/>
              </a:rPr>
              <a:t>海岸管理者と企業の協定</a:t>
            </a:r>
            <a:r>
              <a:rPr lang="ja-JP" altLang="en-US" sz="800" dirty="0">
                <a:latin typeface="ＭＳ Ｐゴシック" panose="020B0600070205080204" pitchFamily="50" charset="-128"/>
              </a:rPr>
              <a:t>に基づく</a:t>
            </a:r>
            <a:endParaRPr lang="en-US" altLang="ja-JP" sz="800" dirty="0">
              <a:latin typeface="ＭＳ Ｐゴシック" panose="020B0600070205080204" pitchFamily="50" charset="-128"/>
            </a:endParaRPr>
          </a:p>
          <a:p>
            <a:pPr marL="87313" indent="-87313"/>
            <a:endParaRPr kumimoji="1" lang="ja-JP" altLang="en-US" sz="800" dirty="0"/>
          </a:p>
        </p:txBody>
      </p:sp>
    </p:spTree>
    <p:extLst>
      <p:ext uri="{BB962C8B-B14F-4D97-AF65-F5344CB8AC3E}">
        <p14:creationId xmlns:p14="http://schemas.microsoft.com/office/powerpoint/2010/main" val="40809751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393</TotalTime>
  <Words>4188</Words>
  <Application>Microsoft Office PowerPoint</Application>
  <PresentationFormat>画面に合わせる (4:3)</PresentationFormat>
  <Paragraphs>1044</Paragraphs>
  <Slides>9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9" baseType="lpstr">
      <vt:lpstr>HGP創英角ｺﾞｼｯｸUB</vt:lpstr>
      <vt:lpstr>ＭＳ Ｐゴシック</vt:lpstr>
      <vt:lpstr>ＭＳ Ｐ明朝</vt:lpstr>
      <vt:lpstr>ＭＳ ゴシック</vt:lpstr>
      <vt:lpstr>新細明體</vt:lpstr>
      <vt:lpstr>Arial</vt:lpstr>
      <vt:lpstr>Calibri</vt:lpstr>
      <vt:lpstr>Calibri Light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住田 晃昭</dc:creator>
  <cp:lastModifiedBy>鈴木 一帆</cp:lastModifiedBy>
  <cp:revision>49</cp:revision>
  <cp:lastPrinted>2022-03-14T05:16:19Z</cp:lastPrinted>
  <dcterms:created xsi:type="dcterms:W3CDTF">2018-03-14T09:57:06Z</dcterms:created>
  <dcterms:modified xsi:type="dcterms:W3CDTF">2022-03-14T11:41:00Z</dcterms:modified>
</cp:coreProperties>
</file>