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9" r:id="rId2"/>
    <p:sldId id="257" r:id="rId3"/>
    <p:sldId id="258" r:id="rId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6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4BB5B370-6831-4342-85DF-E8E947D987D7}" type="datetimeFigureOut">
              <a:rPr kumimoji="1" lang="ja-JP" altLang="en-US" smtClean="0"/>
              <a:t>2022/3/31</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4701CE5D-6246-4FA6-80EB-E3EFDAC6CA4D}" type="slidenum">
              <a:rPr kumimoji="1" lang="ja-JP" altLang="en-US" smtClean="0"/>
              <a:t>‹#›</a:t>
            </a:fld>
            <a:endParaRPr kumimoji="1" lang="ja-JP" altLang="en-US"/>
          </a:p>
        </p:txBody>
      </p:sp>
    </p:spTree>
    <p:extLst>
      <p:ext uri="{BB962C8B-B14F-4D97-AF65-F5344CB8AC3E}">
        <p14:creationId xmlns:p14="http://schemas.microsoft.com/office/powerpoint/2010/main" val="35193992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ChangeArrowheads="1" noTextEdit="1"/>
          </p:cNvSpPr>
          <p:nvPr>
            <p:ph type="sldImg"/>
          </p:nvPr>
        </p:nvSpPr>
        <p:spPr>
          <a:ln/>
        </p:spPr>
      </p:sp>
      <p:sp>
        <p:nvSpPr>
          <p:cNvPr id="8195" name="ノート プレースホルダー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anose="020B0604020202020204" pitchFamily="34" charset="0"/>
              <a:ea typeface="ＭＳ Ｐ明朝" panose="02020600040205080304" pitchFamily="18" charset="-128"/>
            </a:endParaRPr>
          </a:p>
        </p:txBody>
      </p:sp>
    </p:spTree>
    <p:extLst>
      <p:ext uri="{BB962C8B-B14F-4D97-AF65-F5344CB8AC3E}">
        <p14:creationId xmlns:p14="http://schemas.microsoft.com/office/powerpoint/2010/main" val="1017077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ChangeArrowheads="1" noTextEdit="1"/>
          </p:cNvSpPr>
          <p:nvPr>
            <p:ph type="sldImg"/>
          </p:nvPr>
        </p:nvSpPr>
        <p:spPr>
          <a:ln/>
        </p:spPr>
      </p:sp>
      <p:sp>
        <p:nvSpPr>
          <p:cNvPr id="14339" name="ノート プレースホルダー 2"/>
          <p:cNvSpPr>
            <a:spLocks noGrp="1" noChangeArrowheads="1"/>
          </p:cNvSpPr>
          <p:nvPr>
            <p:ph type="body" idx="1"/>
          </p:nvPr>
        </p:nvSpPr>
        <p:spPr>
          <a:noFill/>
        </p:spPr>
        <p:txBody>
          <a:bodyPr/>
          <a:lstStyle/>
          <a:p>
            <a:endParaRPr lang="ja-JP" altLang="en-US" smtClean="0">
              <a:latin typeface="Arial" panose="020B0604020202020204" pitchFamily="34" charset="0"/>
              <a:ea typeface="ＭＳ Ｐ明朝" panose="02020600040205080304" pitchFamily="18" charset="-128"/>
            </a:endParaRPr>
          </a:p>
        </p:txBody>
      </p:sp>
    </p:spTree>
    <p:extLst>
      <p:ext uri="{BB962C8B-B14F-4D97-AF65-F5344CB8AC3E}">
        <p14:creationId xmlns:p14="http://schemas.microsoft.com/office/powerpoint/2010/main" val="203312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ChangeArrowheads="1" noTextEdit="1"/>
          </p:cNvSpPr>
          <p:nvPr>
            <p:ph type="sldImg"/>
          </p:nvPr>
        </p:nvSpPr>
        <p:spPr>
          <a:ln/>
        </p:spPr>
      </p:sp>
      <p:sp>
        <p:nvSpPr>
          <p:cNvPr id="12291" name="ノート プレースホルダー 2"/>
          <p:cNvSpPr>
            <a:spLocks noGrp="1" noChangeArrowheads="1"/>
          </p:cNvSpPr>
          <p:nvPr>
            <p:ph type="body" idx="1"/>
          </p:nvPr>
        </p:nvSpPr>
        <p:spPr>
          <a:noFill/>
        </p:spPr>
        <p:txBody>
          <a:bodyPr/>
          <a:lstStyle/>
          <a:p>
            <a:endParaRPr lang="ja-JP" altLang="en-US" smtClean="0">
              <a:latin typeface="Arial" panose="020B0604020202020204" pitchFamily="34" charset="0"/>
              <a:ea typeface="ＭＳ Ｐ明朝" panose="02020600040205080304" pitchFamily="18" charset="-128"/>
            </a:endParaRPr>
          </a:p>
        </p:txBody>
      </p:sp>
    </p:spTree>
    <p:extLst>
      <p:ext uri="{BB962C8B-B14F-4D97-AF65-F5344CB8AC3E}">
        <p14:creationId xmlns:p14="http://schemas.microsoft.com/office/powerpoint/2010/main" val="136926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368652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276923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374601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379804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174993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397631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175126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396453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26406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244727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B10C61C-0295-4C98-9ECF-C4711E76C513}" type="datetimeFigureOut">
              <a:rPr kumimoji="1" lang="ja-JP" altLang="en-US" smtClean="0"/>
              <a:t>2022/3/31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400276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0C61C-0295-4C98-9ECF-C4711E76C513}" type="datetimeFigureOut">
              <a:rPr kumimoji="1" lang="ja-JP" altLang="en-US" smtClean="0"/>
              <a:t>2022/3/31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BE9DD-6AC2-49E7-897A-EFA8E973E93C}" type="slidenum">
              <a:rPr kumimoji="1" lang="ja-JP" altLang="en-US" smtClean="0"/>
              <a:t>‹#›</a:t>
            </a:fld>
            <a:endParaRPr kumimoji="1" lang="ja-JP" altLang="en-US"/>
          </a:p>
        </p:txBody>
      </p:sp>
    </p:spTree>
    <p:extLst>
      <p:ext uri="{BB962C8B-B14F-4D97-AF65-F5344CB8AC3E}">
        <p14:creationId xmlns:p14="http://schemas.microsoft.com/office/powerpoint/2010/main" val="2974906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64"/>
          <p:cNvSpPr>
            <a:spLocks noChangeArrowheads="1"/>
          </p:cNvSpPr>
          <p:nvPr/>
        </p:nvSpPr>
        <p:spPr bwMode="auto">
          <a:xfrm>
            <a:off x="358775" y="2410584"/>
            <a:ext cx="8461375" cy="64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48" tIns="44074" rIns="88148" bIns="44074"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3600" dirty="0" smtClean="0">
                <a:solidFill>
                  <a:srgbClr val="1F497D"/>
                </a:solidFill>
                <a:latin typeface="HGP創英角ｺﾞｼｯｸUB" panose="020B0900000000000000" pitchFamily="50" charset="-128"/>
                <a:ea typeface="HGP創英角ｺﾞｼｯｸUB" panose="020B0900000000000000" pitchFamily="50" charset="-128"/>
              </a:rPr>
              <a:t>「中部のリスクの棚卸し（</a:t>
            </a:r>
            <a:r>
              <a:rPr lang="ja-JP" altLang="en-US" sz="3600" dirty="0">
                <a:solidFill>
                  <a:srgbClr val="1F497D"/>
                </a:solidFill>
                <a:latin typeface="HGP創英角ｺﾞｼｯｸUB" panose="020B0900000000000000" pitchFamily="50" charset="-128"/>
                <a:ea typeface="HGP創英角ｺﾞｼｯｸUB" panose="020B0900000000000000" pitchFamily="50" charset="-128"/>
              </a:rPr>
              <a:t>業種別）</a:t>
            </a:r>
            <a:r>
              <a:rPr lang="ja-JP" altLang="en-US" sz="3600" dirty="0" smtClean="0">
                <a:solidFill>
                  <a:srgbClr val="1F497D"/>
                </a:solidFill>
                <a:latin typeface="HGP創英角ｺﾞｼｯｸUB" panose="020B0900000000000000" pitchFamily="50" charset="-128"/>
                <a:ea typeface="HGP創英角ｺﾞｼｯｸUB" panose="020B0900000000000000" pitchFamily="50" charset="-128"/>
              </a:rPr>
              <a:t>」</a:t>
            </a:r>
            <a:endParaRPr lang="en-US" altLang="ja-JP" sz="3600" dirty="0">
              <a:solidFill>
                <a:srgbClr val="1F497D"/>
              </a:solidFill>
              <a:latin typeface="HGP創英角ｺﾞｼｯｸUB" panose="020B0900000000000000" pitchFamily="50" charset="-128"/>
              <a:ea typeface="HGP創英角ｺﾞｼｯｸUB" panose="020B0900000000000000" pitchFamily="50" charset="-128"/>
            </a:endParaRPr>
          </a:p>
        </p:txBody>
      </p:sp>
      <p:sp>
        <p:nvSpPr>
          <p:cNvPr id="7172" name="テキスト ボックス 5"/>
          <p:cNvSpPr txBox="1">
            <a:spLocks noChangeArrowheads="1"/>
          </p:cNvSpPr>
          <p:nvPr/>
        </p:nvSpPr>
        <p:spPr bwMode="auto">
          <a:xfrm>
            <a:off x="2486025" y="4173538"/>
            <a:ext cx="42052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kumimoji="0" lang="ja-JP" altLang="en-US" sz="2400" b="1" dirty="0">
                <a:latin typeface="ＭＳ ゴシック" panose="020B0609070205080204" pitchFamily="49" charset="-128"/>
                <a:ea typeface="ＭＳ ゴシック" panose="020B0609070205080204" pitchFamily="49" charset="-128"/>
              </a:rPr>
              <a:t>中部地方整備局　港湾空港部</a:t>
            </a:r>
            <a:endParaRPr kumimoji="0" lang="en-US" altLang="ja-JP" sz="2400" b="1" dirty="0">
              <a:latin typeface="ＭＳ ゴシック" panose="020B0609070205080204" pitchFamily="49" charset="-128"/>
              <a:ea typeface="ＭＳ ゴシック" panose="020B0609070205080204" pitchFamily="49" charset="-128"/>
            </a:endParaRPr>
          </a:p>
          <a:p>
            <a:pPr algn="ctr">
              <a:spcBef>
                <a:spcPct val="0"/>
              </a:spcBef>
              <a:buFontTx/>
              <a:buNone/>
            </a:pPr>
            <a:r>
              <a:rPr kumimoji="0" lang="ja-JP" altLang="en-US" sz="2400" b="1" dirty="0">
                <a:latin typeface="ＭＳ ゴシック" panose="020B0609070205080204" pitchFamily="49" charset="-128"/>
                <a:ea typeface="ＭＳ ゴシック" panose="020B0609070205080204" pitchFamily="49" charset="-128"/>
              </a:rPr>
              <a:t>令和</a:t>
            </a:r>
            <a:r>
              <a:rPr kumimoji="0" lang="en-US" altLang="ja-JP" sz="2400" b="1" dirty="0">
                <a:latin typeface="ＭＳ ゴシック" panose="020B0609070205080204" pitchFamily="49" charset="-128"/>
                <a:ea typeface="ＭＳ ゴシック" panose="020B0609070205080204" pitchFamily="49" charset="-128"/>
              </a:rPr>
              <a:t>4</a:t>
            </a:r>
            <a:r>
              <a:rPr kumimoji="0" lang="ja-JP" altLang="en-US" sz="2400" b="1" dirty="0" smtClean="0">
                <a:latin typeface="ＭＳ ゴシック" panose="020B0609070205080204" pitchFamily="49" charset="-128"/>
                <a:ea typeface="ＭＳ ゴシック" panose="020B0609070205080204" pitchFamily="49" charset="-128"/>
              </a:rPr>
              <a:t>年</a:t>
            </a:r>
            <a:r>
              <a:rPr kumimoji="0" lang="en-US" altLang="ja-JP" sz="2400" b="1" dirty="0" smtClean="0">
                <a:latin typeface="ＭＳ ゴシック" panose="020B0609070205080204" pitchFamily="49" charset="-128"/>
                <a:ea typeface="ＭＳ ゴシック" panose="020B0609070205080204" pitchFamily="49" charset="-128"/>
              </a:rPr>
              <a:t>3</a:t>
            </a:r>
            <a:r>
              <a:rPr kumimoji="0" lang="ja-JP" altLang="en-US" sz="2400" b="1" dirty="0" smtClean="0">
                <a:latin typeface="ＭＳ ゴシック" panose="020B0609070205080204" pitchFamily="49" charset="-128"/>
                <a:ea typeface="ＭＳ ゴシック" panose="020B0609070205080204" pitchFamily="49" charset="-128"/>
              </a:rPr>
              <a:t>月</a:t>
            </a:r>
            <a:endParaRPr kumimoji="0" lang="en-US" altLang="ja-JP" sz="2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83041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0" y="82550"/>
            <a:ext cx="169863"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406" tIns="42203" rIns="84406" bIns="42203"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en-US" sz="1400">
              <a:latin typeface="ＭＳ Ｐゴシック" panose="020B0600070205080204" pitchFamily="50" charset="-128"/>
            </a:endParaRPr>
          </a:p>
        </p:txBody>
      </p:sp>
      <p:sp>
        <p:nvSpPr>
          <p:cNvPr id="20" name="タイトル 1">
            <a:extLst>
              <a:ext uri="{FF2B5EF4-FFF2-40B4-BE49-F238E27FC236}"/>
            </a:extLst>
          </p:cNvPr>
          <p:cNvSpPr txBox="1">
            <a:spLocks/>
          </p:cNvSpPr>
          <p:nvPr/>
        </p:nvSpPr>
        <p:spPr>
          <a:xfrm>
            <a:off x="15875" y="115888"/>
            <a:ext cx="7708900" cy="307975"/>
          </a:xfrm>
          <a:prstGeom prst="rect">
            <a:avLst/>
          </a:prstGeom>
        </p:spPr>
        <p:txBody>
          <a:bodyPr lIns="0" tIns="0" rIns="0" bIns="0">
            <a:spAutoFit/>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defRPr/>
            </a:pPr>
            <a:r>
              <a:rPr lang="ja-JP" altLang="en-US" sz="2000" kern="0" dirty="0" smtClean="0"/>
              <a:t>想定</a:t>
            </a:r>
            <a:r>
              <a:rPr lang="ja-JP" altLang="en-US" sz="2000" kern="0" dirty="0"/>
              <a:t>される被害の</a:t>
            </a:r>
            <a:r>
              <a:rPr lang="ja-JP" altLang="en-US" sz="2000" kern="0" dirty="0" smtClean="0"/>
              <a:t>検討例（業種別）</a:t>
            </a:r>
            <a:endParaRPr lang="ja-JP" altLang="en-US" sz="2000" kern="0" dirty="0"/>
          </a:p>
        </p:txBody>
      </p:sp>
      <p:graphicFrame>
        <p:nvGraphicFramePr>
          <p:cNvPr id="6" name="表 5">
            <a:extLst>
              <a:ext uri="{FF2B5EF4-FFF2-40B4-BE49-F238E27FC236}"/>
            </a:extLst>
          </p:cNvPr>
          <p:cNvGraphicFramePr>
            <a:graphicFrameLocks noGrp="1"/>
          </p:cNvGraphicFramePr>
          <p:nvPr/>
        </p:nvGraphicFramePr>
        <p:xfrm>
          <a:off x="111125" y="585788"/>
          <a:ext cx="8853487" cy="5619750"/>
        </p:xfrm>
        <a:graphic>
          <a:graphicData uri="http://schemas.openxmlformats.org/drawingml/2006/table">
            <a:tbl>
              <a:tblPr firstRow="1" bandRow="1">
                <a:tableStyleId>{5940675A-B579-460E-94D1-54222C63F5DA}</a:tableStyleId>
              </a:tblPr>
              <a:tblGrid>
                <a:gridCol w="1220515">
                  <a:extLst>
                    <a:ext uri="{9D8B030D-6E8A-4147-A177-3AD203B41FA5}"/>
                  </a:extLst>
                </a:gridCol>
                <a:gridCol w="2544324">
                  <a:extLst>
                    <a:ext uri="{9D8B030D-6E8A-4147-A177-3AD203B41FA5}"/>
                  </a:extLst>
                </a:gridCol>
                <a:gridCol w="2544324">
                  <a:extLst>
                    <a:ext uri="{9D8B030D-6E8A-4147-A177-3AD203B41FA5}"/>
                  </a:extLst>
                </a:gridCol>
                <a:gridCol w="2544324">
                  <a:extLst>
                    <a:ext uri="{9D8B030D-6E8A-4147-A177-3AD203B41FA5}"/>
                  </a:extLst>
                </a:gridCol>
              </a:tblGrid>
              <a:tr h="301322">
                <a:tc>
                  <a:txBody>
                    <a:bodyPr/>
                    <a:lstStyle/>
                    <a:p>
                      <a:pPr algn="ctr"/>
                      <a:r>
                        <a:rPr kumimoji="1" lang="en-US" altLang="ja-JP" sz="1300" b="1" dirty="0"/>
                        <a:t>【</a:t>
                      </a:r>
                      <a:r>
                        <a:rPr kumimoji="1" lang="ja-JP" altLang="en-US" sz="1300" b="1" dirty="0"/>
                        <a:t>港湾運送業</a:t>
                      </a:r>
                      <a:r>
                        <a:rPr kumimoji="1" lang="en-US" altLang="ja-JP" sz="1300" b="1" dirty="0"/>
                        <a:t>】</a:t>
                      </a:r>
                      <a:endParaRPr kumimoji="1" lang="ja-JP" altLang="en-US" sz="1300" b="1" dirty="0"/>
                    </a:p>
                  </a:txBody>
                  <a:tcPr marL="91443" marR="91443" marT="45699" marB="45699" anchor="ctr">
                    <a:solidFill>
                      <a:srgbClr val="FFFF99"/>
                    </a:solidFill>
                  </a:tcPr>
                </a:tc>
                <a:tc>
                  <a:txBody>
                    <a:bodyPr/>
                    <a:lstStyle/>
                    <a:p>
                      <a:pPr algn="ctr"/>
                      <a:r>
                        <a:rPr kumimoji="1" lang="ja-JP" altLang="en-US" sz="1200" dirty="0"/>
                        <a:t>コンテナ</a:t>
                      </a:r>
                    </a:p>
                  </a:txBody>
                  <a:tcPr marL="91443" marR="91443" marT="45699" marB="45699" anchor="ctr">
                    <a:solidFill>
                      <a:srgbClr val="FFFF99"/>
                    </a:solidFill>
                  </a:tcPr>
                </a:tc>
                <a:tc>
                  <a:txBody>
                    <a:bodyPr/>
                    <a:lstStyle/>
                    <a:p>
                      <a:pPr algn="ctr"/>
                      <a:r>
                        <a:rPr kumimoji="1" lang="ja-JP" altLang="en-US" sz="1200" dirty="0"/>
                        <a:t>完成自動車</a:t>
                      </a:r>
                    </a:p>
                  </a:txBody>
                  <a:tcPr marL="91443" marR="91443" marT="45699" marB="45699" anchor="ctr">
                    <a:solidFill>
                      <a:srgbClr val="FFFF99"/>
                    </a:solidFill>
                  </a:tcPr>
                </a:tc>
                <a:tc>
                  <a:txBody>
                    <a:bodyPr/>
                    <a:lstStyle/>
                    <a:p>
                      <a:pPr algn="ctr"/>
                      <a:r>
                        <a:rPr kumimoji="1" lang="ja-JP" altLang="en-US" sz="1200" dirty="0"/>
                        <a:t>一般バルク</a:t>
                      </a:r>
                      <a:endParaRPr kumimoji="1" lang="en-US" altLang="ja-JP" sz="1200" dirty="0"/>
                    </a:p>
                  </a:txBody>
                  <a:tcPr marL="91443" marR="91443" marT="45699" marB="45699" anchor="ctr">
                    <a:solidFill>
                      <a:srgbClr val="FFFF99"/>
                    </a:solidFill>
                  </a:tcPr>
                </a:tc>
                <a:extLst>
                  <a:ext uri="{0D108BD9-81ED-4DB2-BD59-A6C34878D82A}"/>
                </a:extLst>
              </a:tr>
              <a:tr h="259038">
                <a:tc>
                  <a:txBody>
                    <a:bodyPr/>
                    <a:lstStyle/>
                    <a:p>
                      <a:pPr marL="0" algn="l" defTabSz="914400" rtl="0" eaLnBrk="1" latinLnBrk="0" hangingPunct="1"/>
                      <a:r>
                        <a:rPr kumimoji="1" lang="ja-JP" altLang="en-US" sz="1100" kern="1200" dirty="0">
                          <a:solidFill>
                            <a:schemeClr val="tx1"/>
                          </a:solidFill>
                          <a:latin typeface="+mn-lt"/>
                          <a:ea typeface="+mn-ea"/>
                          <a:cs typeface="+mn-cs"/>
                        </a:rPr>
                        <a:t>名古屋港</a:t>
                      </a:r>
                    </a:p>
                  </a:txBody>
                  <a:tcPr marL="91443" marR="91443" marT="45699" marB="45699" anchor="ctr">
                    <a:solidFill>
                      <a:srgbClr val="CCECFF"/>
                    </a:solid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r>
                        <a:rPr kumimoji="1" lang="en-US" altLang="ja-JP" sz="900" kern="1200" dirty="0">
                          <a:solidFill>
                            <a:schemeClr val="tx1"/>
                          </a:solidFill>
                          <a:latin typeface="+mn-lt"/>
                          <a:ea typeface="+mn-ea"/>
                          <a:cs typeface="+mn-cs"/>
                        </a:rPr>
                        <a:t>13</a:t>
                      </a:r>
                      <a:r>
                        <a:rPr kumimoji="1" lang="ja-JP" altLang="en-US" sz="900" kern="1200" dirty="0">
                          <a:solidFill>
                            <a:schemeClr val="tx1"/>
                          </a:solidFill>
                          <a:latin typeface="+mn-lt"/>
                          <a:ea typeface="+mn-ea"/>
                          <a:cs typeface="+mn-cs"/>
                        </a:rPr>
                        <a:t>バース）</a:t>
                      </a:r>
                    </a:p>
                  </a:txBody>
                  <a:tcPr marL="91443" marR="91443" marT="45699" marB="45699"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3" marR="91443" marT="45699" marB="45699"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3" marR="91443" marT="45699" marB="45699" anchor="ctr">
                    <a:noFill/>
                  </a:tcPr>
                </a:tc>
                <a:extLst>
                  <a:ext uri="{0D108BD9-81ED-4DB2-BD59-A6C34878D82A}"/>
                </a:extLst>
              </a:tr>
              <a:tr h="259038">
                <a:tc>
                  <a:txBody>
                    <a:bodyPr/>
                    <a:lstStyle/>
                    <a:p>
                      <a:pPr marL="0" algn="l" defTabSz="914400" rtl="0" eaLnBrk="1" latinLnBrk="0" hangingPunct="1"/>
                      <a:r>
                        <a:rPr kumimoji="1" lang="ja-JP" altLang="en-US" sz="1100" kern="1200" dirty="0">
                          <a:solidFill>
                            <a:schemeClr val="tx1"/>
                          </a:solidFill>
                          <a:latin typeface="+mn-lt"/>
                          <a:ea typeface="+mn-ea"/>
                          <a:cs typeface="+mn-cs"/>
                        </a:rPr>
                        <a:t>四日市港</a:t>
                      </a:r>
                    </a:p>
                  </a:txBody>
                  <a:tcPr marL="91443" marR="91443" marT="45699" marB="45699" anchor="ctr">
                    <a:solidFill>
                      <a:srgbClr val="CCECFF"/>
                    </a:solid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r>
                        <a:rPr kumimoji="1" lang="en-US" altLang="ja-JP" sz="900" kern="1200" dirty="0">
                          <a:solidFill>
                            <a:schemeClr val="tx1"/>
                          </a:solidFill>
                          <a:latin typeface="+mn-lt"/>
                          <a:ea typeface="+mn-ea"/>
                          <a:cs typeface="+mn-cs"/>
                        </a:rPr>
                        <a:t>3</a:t>
                      </a:r>
                      <a:r>
                        <a:rPr kumimoji="1" lang="ja-JP" altLang="en-US" sz="900" kern="1200" dirty="0">
                          <a:solidFill>
                            <a:schemeClr val="tx1"/>
                          </a:solidFill>
                          <a:latin typeface="+mn-lt"/>
                          <a:ea typeface="+mn-ea"/>
                          <a:cs typeface="+mn-cs"/>
                        </a:rPr>
                        <a:t>バース）</a:t>
                      </a:r>
                    </a:p>
                  </a:txBody>
                  <a:tcPr marL="91443" marR="91443" marT="45699" marB="45699"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3" marR="91443" marT="45699" marB="45699" anchor="ctr">
                    <a:noFill/>
                  </a:tcPr>
                </a:tc>
                <a:tc>
                  <a:txBody>
                    <a:bodyPr/>
                    <a:lstStyle/>
                    <a:p>
                      <a:pPr marL="0" algn="ctr" defTabSz="914400" rtl="0" eaLnBrk="1" latinLnBrk="0" hangingPunct="1"/>
                      <a:r>
                        <a:rPr kumimoji="1" lang="ja-JP" altLang="en-US" sz="900" kern="1200">
                          <a:solidFill>
                            <a:schemeClr val="tx1"/>
                          </a:solidFill>
                          <a:latin typeface="+mn-lt"/>
                          <a:ea typeface="+mn-ea"/>
                          <a:cs typeface="+mn-cs"/>
                        </a:rPr>
                        <a:t>○</a:t>
                      </a:r>
                      <a:endParaRPr kumimoji="1" lang="ja-JP" altLang="en-US" sz="900" kern="1200" dirty="0">
                        <a:solidFill>
                          <a:schemeClr val="tx1"/>
                        </a:solidFill>
                        <a:latin typeface="+mn-lt"/>
                        <a:ea typeface="+mn-ea"/>
                        <a:cs typeface="+mn-cs"/>
                      </a:endParaRPr>
                    </a:p>
                  </a:txBody>
                  <a:tcPr marL="91443" marR="91443" marT="45699" marB="45699" anchor="ctr">
                    <a:noFill/>
                  </a:tcPr>
                </a:tc>
                <a:extLst>
                  <a:ext uri="{0D108BD9-81ED-4DB2-BD59-A6C34878D82A}"/>
                </a:extLst>
              </a:tr>
              <a:tr h="259038">
                <a:tc>
                  <a:txBody>
                    <a:bodyPr/>
                    <a:lstStyle/>
                    <a:p>
                      <a:pPr marL="0" algn="l" defTabSz="914400" rtl="0" eaLnBrk="1" latinLnBrk="0" hangingPunct="1"/>
                      <a:r>
                        <a:rPr kumimoji="1" lang="ja-JP" altLang="en-US" sz="1100" kern="1200" dirty="0">
                          <a:solidFill>
                            <a:schemeClr val="tx1"/>
                          </a:solidFill>
                          <a:latin typeface="+mn-lt"/>
                          <a:ea typeface="+mn-ea"/>
                          <a:cs typeface="+mn-cs"/>
                        </a:rPr>
                        <a:t>三河港</a:t>
                      </a:r>
                    </a:p>
                  </a:txBody>
                  <a:tcPr marL="91443" marR="91443" marT="45699" marB="45699" anchor="ctr">
                    <a:solidFill>
                      <a:srgbClr val="CCECFF"/>
                    </a:solid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r>
                        <a:rPr kumimoji="1" lang="en-US" altLang="ja-JP" sz="900" kern="1200" dirty="0">
                          <a:solidFill>
                            <a:schemeClr val="tx1"/>
                          </a:solidFill>
                          <a:latin typeface="+mn-lt"/>
                          <a:ea typeface="+mn-ea"/>
                          <a:cs typeface="+mn-cs"/>
                        </a:rPr>
                        <a:t>2</a:t>
                      </a:r>
                      <a:r>
                        <a:rPr kumimoji="1" lang="ja-JP" altLang="en-US" sz="900" kern="1200" dirty="0">
                          <a:solidFill>
                            <a:schemeClr val="tx1"/>
                          </a:solidFill>
                          <a:latin typeface="+mn-lt"/>
                          <a:ea typeface="+mn-ea"/>
                          <a:cs typeface="+mn-cs"/>
                        </a:rPr>
                        <a:t>バース）</a:t>
                      </a:r>
                    </a:p>
                  </a:txBody>
                  <a:tcPr marL="91443" marR="91443" marT="45699" marB="45699"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3" marR="91443" marT="45699" marB="45699" anchor="ctr">
                    <a:noFill/>
                  </a:tcPr>
                </a:tc>
                <a:tc>
                  <a:txBody>
                    <a:bodyPr/>
                    <a:lstStyle/>
                    <a:p>
                      <a:pPr marL="0" algn="ctr" defTabSz="914400" rtl="0" eaLnBrk="1" latinLnBrk="0" hangingPunct="1"/>
                      <a:r>
                        <a:rPr kumimoji="1" lang="ja-JP" altLang="en-US" sz="900" kern="1200">
                          <a:solidFill>
                            <a:schemeClr val="tx1"/>
                          </a:solidFill>
                          <a:latin typeface="+mn-lt"/>
                          <a:ea typeface="+mn-ea"/>
                          <a:cs typeface="+mn-cs"/>
                        </a:rPr>
                        <a:t>○</a:t>
                      </a:r>
                      <a:endParaRPr kumimoji="1" lang="ja-JP" altLang="en-US" sz="900" kern="1200" dirty="0">
                        <a:solidFill>
                          <a:schemeClr val="tx1"/>
                        </a:solidFill>
                        <a:latin typeface="+mn-lt"/>
                        <a:ea typeface="+mn-ea"/>
                        <a:cs typeface="+mn-cs"/>
                      </a:endParaRPr>
                    </a:p>
                  </a:txBody>
                  <a:tcPr marL="91443" marR="91443" marT="45699" marB="45699" anchor="ctr">
                    <a:noFill/>
                  </a:tcPr>
                </a:tc>
                <a:extLst>
                  <a:ext uri="{0D108BD9-81ED-4DB2-BD59-A6C34878D82A}"/>
                </a:extLst>
              </a:tr>
              <a:tr h="259038">
                <a:tc>
                  <a:txBody>
                    <a:bodyPr/>
                    <a:lstStyle/>
                    <a:p>
                      <a:pPr algn="l"/>
                      <a:r>
                        <a:rPr kumimoji="1" lang="ja-JP" altLang="en-US" sz="1100" dirty="0"/>
                        <a:t>衣浦港</a:t>
                      </a:r>
                    </a:p>
                  </a:txBody>
                  <a:tcPr marL="91443" marR="91443" marT="45699" marB="45699" anchor="ctr">
                    <a:solidFill>
                      <a:srgbClr val="CCECFF"/>
                    </a:solid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3" marR="91443" marT="45699" marB="45699"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3" marR="91443" marT="45699" marB="45699" anchor="ctr">
                    <a:noFill/>
                  </a:tcPr>
                </a:tc>
                <a:tc>
                  <a:txBody>
                    <a:bodyPr/>
                    <a:lstStyle/>
                    <a:p>
                      <a:pPr marL="0" algn="ctr" defTabSz="914400" rtl="0" eaLnBrk="1" latinLnBrk="0" hangingPunct="1"/>
                      <a:r>
                        <a:rPr kumimoji="1" lang="ja-JP" altLang="en-US" sz="900" kern="1200">
                          <a:solidFill>
                            <a:schemeClr val="tx1"/>
                          </a:solidFill>
                          <a:latin typeface="+mn-lt"/>
                          <a:ea typeface="+mn-ea"/>
                          <a:cs typeface="+mn-cs"/>
                        </a:rPr>
                        <a:t>○</a:t>
                      </a:r>
                      <a:endParaRPr kumimoji="1" lang="ja-JP" altLang="en-US" sz="900" kern="1200" dirty="0">
                        <a:solidFill>
                          <a:schemeClr val="tx1"/>
                        </a:solidFill>
                        <a:latin typeface="+mn-lt"/>
                        <a:ea typeface="+mn-ea"/>
                        <a:cs typeface="+mn-cs"/>
                      </a:endParaRPr>
                    </a:p>
                  </a:txBody>
                  <a:tcPr marL="91443" marR="91443" marT="45699" marB="45699" anchor="ctr">
                    <a:noFill/>
                  </a:tcPr>
                </a:tc>
                <a:extLst>
                  <a:ext uri="{0D108BD9-81ED-4DB2-BD59-A6C34878D82A}"/>
                </a:extLst>
              </a:tr>
              <a:tr h="259038">
                <a:tc>
                  <a:txBody>
                    <a:bodyPr/>
                    <a:lstStyle/>
                    <a:p>
                      <a:pPr algn="l"/>
                      <a:r>
                        <a:rPr kumimoji="1" lang="ja-JP" altLang="en-US" sz="1100" dirty="0"/>
                        <a:t>津松阪港</a:t>
                      </a:r>
                    </a:p>
                  </a:txBody>
                  <a:tcPr marL="91443" marR="91443" marT="45699" marB="45699" anchor="ctr">
                    <a:solidFill>
                      <a:srgbClr val="CCECFF"/>
                    </a:solid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3" marR="91443" marT="45699" marB="45699"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3" marR="91443" marT="45699" marB="45699"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3" marR="91443" marT="45699" marB="45699" anchor="ctr">
                    <a:noFill/>
                  </a:tcPr>
                </a:tc>
                <a:extLst>
                  <a:ext uri="{0D108BD9-81ED-4DB2-BD59-A6C34878D82A}"/>
                </a:extLst>
              </a:tr>
              <a:tr h="1188678">
                <a:tc>
                  <a:txBody>
                    <a:bodyPr/>
                    <a:lstStyle/>
                    <a:p>
                      <a:r>
                        <a:rPr kumimoji="1" lang="ja-JP" altLang="en-US" sz="1100" dirty="0"/>
                        <a:t>人的被害</a:t>
                      </a:r>
                    </a:p>
                  </a:txBody>
                  <a:tcPr marL="91443" marR="91443" marT="45699" marB="45699" anchor="ctr">
                    <a:solidFill>
                      <a:srgbClr val="FF9999"/>
                    </a:solidFill>
                  </a:tcPr>
                </a:tc>
                <a:tc>
                  <a:txBody>
                    <a:bodyPr/>
                    <a:lstStyle/>
                    <a:p>
                      <a:pPr marL="93663" indent="-93663" algn="l" defTabSz="914400" rtl="0" eaLnBrk="1" latinLnBrk="0" hangingPunct="1"/>
                      <a:r>
                        <a:rPr kumimoji="1" lang="ja-JP" altLang="en-US" sz="900" kern="1200" dirty="0">
                          <a:solidFill>
                            <a:schemeClr val="tx1"/>
                          </a:solidFill>
                          <a:latin typeface="+mn-lt"/>
                          <a:ea typeface="+mn-ea"/>
                          <a:cs typeface="+mn-cs"/>
                        </a:rPr>
                        <a:t>①堤外のクレーンオペレーター、トレーラー運転手等企業従業員への被害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②水門・陸閘等の閉鎖不良による人的被害の拡大</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③海岸保全施設が機能しないエリアでの人的被害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④堤内地（海抜ゼロメートル地帯含む）の企業・住民等の人的被害</a:t>
                      </a:r>
                      <a:endParaRPr kumimoji="1" lang="en-US" altLang="ja-JP" sz="900" kern="1200" dirty="0">
                        <a:solidFill>
                          <a:schemeClr val="tx1"/>
                        </a:solidFill>
                        <a:latin typeface="+mn-lt"/>
                        <a:ea typeface="+mn-ea"/>
                        <a:cs typeface="+mn-cs"/>
                      </a:endParaRPr>
                    </a:p>
                  </a:txBody>
                  <a:tcPr marL="91443" marR="91443" marT="45699" marB="45699"/>
                </a:tc>
                <a:tc>
                  <a:txBody>
                    <a:bodyPr/>
                    <a:lstStyle/>
                    <a:p>
                      <a:pPr marL="93663" indent="-93663" algn="l" defTabSz="914400" rtl="0" eaLnBrk="1" latinLnBrk="0" hangingPunct="1"/>
                      <a:r>
                        <a:rPr kumimoji="1" lang="ja-JP" altLang="en-US" sz="900" kern="1200" dirty="0">
                          <a:solidFill>
                            <a:schemeClr val="tx1"/>
                          </a:solidFill>
                          <a:latin typeface="+mn-lt"/>
                          <a:ea typeface="+mn-ea"/>
                          <a:cs typeface="+mn-cs"/>
                        </a:rPr>
                        <a:t>①堤外地の完成自動車荷役ドライバー等の被害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②水門・陸閘等の閉鎖不良による人的被害の拡大</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③海岸保全施設が機能しないエリアでの人的被害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④堤内地（海抜ゼロメートル地帯含む）の企業・住民等の人的被害</a:t>
                      </a:r>
                      <a:endParaRPr kumimoji="1" lang="en-US" altLang="ja-JP" sz="900" kern="1200" dirty="0">
                        <a:solidFill>
                          <a:schemeClr val="tx1"/>
                        </a:solidFill>
                        <a:latin typeface="+mn-lt"/>
                        <a:ea typeface="+mn-ea"/>
                        <a:cs typeface="+mn-cs"/>
                      </a:endParaRPr>
                    </a:p>
                    <a:p>
                      <a:pPr marL="93663" indent="-93663" algn="l" defTabSz="914400" rtl="0" eaLnBrk="1" latinLnBrk="0" hangingPunct="1"/>
                      <a:endParaRPr kumimoji="1" lang="en-US" altLang="ja-JP" sz="900" kern="1200" dirty="0">
                        <a:solidFill>
                          <a:schemeClr val="tx1"/>
                        </a:solidFill>
                        <a:latin typeface="+mn-lt"/>
                        <a:ea typeface="+mn-ea"/>
                        <a:cs typeface="+mn-cs"/>
                      </a:endParaRPr>
                    </a:p>
                  </a:txBody>
                  <a:tcPr marL="91443" marR="91443" marT="45699" marB="45699"/>
                </a:tc>
                <a:tc>
                  <a:txBody>
                    <a:bodyPr/>
                    <a:lstStyle/>
                    <a:p>
                      <a:pPr marL="93663" indent="-93663" algn="l" defTabSz="914400" rtl="0" eaLnBrk="1" latinLnBrk="0" hangingPunct="1"/>
                      <a:r>
                        <a:rPr kumimoji="1" lang="ja-JP" altLang="en-US" sz="900" kern="1200" dirty="0">
                          <a:solidFill>
                            <a:schemeClr val="tx1"/>
                          </a:solidFill>
                          <a:latin typeface="+mn-lt"/>
                          <a:ea typeface="+mn-ea"/>
                          <a:cs typeface="+mn-cs"/>
                        </a:rPr>
                        <a:t>①堤外地の港湾労働者、荷役作業員等の被害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②水門・陸閘等の閉鎖不良による人的被害の拡大</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③海岸保全施設が機能しないエリアでの人的被害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④堤内地（海抜ゼロメートル地帯含む）の企業・住民等の人的被害</a:t>
                      </a:r>
                      <a:endParaRPr kumimoji="1" lang="en-US" altLang="ja-JP" sz="900" kern="1200" dirty="0">
                        <a:solidFill>
                          <a:schemeClr val="tx1"/>
                        </a:solidFill>
                        <a:latin typeface="+mn-lt"/>
                        <a:ea typeface="+mn-ea"/>
                        <a:cs typeface="+mn-cs"/>
                      </a:endParaRPr>
                    </a:p>
                    <a:p>
                      <a:pPr marL="93663" indent="-93663" algn="l" defTabSz="914400" rtl="0" eaLnBrk="1" latinLnBrk="0" hangingPunct="1"/>
                      <a:endParaRPr kumimoji="1" lang="en-US" altLang="ja-JP" sz="900" kern="1200" dirty="0">
                        <a:solidFill>
                          <a:schemeClr val="tx1"/>
                        </a:solidFill>
                        <a:latin typeface="+mn-lt"/>
                        <a:ea typeface="+mn-ea"/>
                        <a:cs typeface="+mn-cs"/>
                      </a:endParaRPr>
                    </a:p>
                  </a:txBody>
                  <a:tcPr marL="91443" marR="91443" marT="45699" marB="45699"/>
                </a:tc>
                <a:extLst>
                  <a:ext uri="{0D108BD9-81ED-4DB2-BD59-A6C34878D82A}"/>
                </a:extLst>
              </a:tr>
              <a:tr h="2834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民間施設への</a:t>
                      </a:r>
                      <a:endParaRPr kumimoji="1" lang="en-US" altLang="ja-JP" sz="11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被害</a:t>
                      </a:r>
                    </a:p>
                  </a:txBody>
                  <a:tcPr marL="91443" marR="91443" marT="45699" marB="45699" anchor="ctr">
                    <a:solidFill>
                      <a:srgbClr val="FF9999"/>
                    </a:solidFill>
                  </a:tcPr>
                </a:tc>
                <a:tc>
                  <a:txBody>
                    <a:bodyPr/>
                    <a:lstStyle/>
                    <a:p>
                      <a:pPr marL="93663" indent="-93663" algn="l" defTabSz="914400" rtl="0" eaLnBrk="1" latinLnBrk="0" hangingPunct="1"/>
                      <a:r>
                        <a:rPr kumimoji="1" lang="ja-JP" altLang="en-US" sz="900" kern="1200" dirty="0">
                          <a:solidFill>
                            <a:srgbClr val="FF0000"/>
                          </a:solidFill>
                          <a:latin typeface="+mn-lt"/>
                          <a:ea typeface="+mn-ea"/>
                          <a:cs typeface="+mn-cs"/>
                        </a:rPr>
                        <a:t>⑤上屋への浸水や荷さばき地の冠水によるコンテナへの被害</a:t>
                      </a:r>
                    </a:p>
                    <a:p>
                      <a:pPr marL="93663" indent="-93663" algn="l" defTabSz="914400" rtl="0" eaLnBrk="1" latinLnBrk="0" hangingPunct="1"/>
                      <a:r>
                        <a:rPr kumimoji="1" lang="ja-JP" altLang="en-US" sz="900" kern="1200" dirty="0">
                          <a:solidFill>
                            <a:srgbClr val="FF0000"/>
                          </a:solidFill>
                          <a:latin typeface="+mn-lt"/>
                          <a:ea typeface="+mn-ea"/>
                          <a:cs typeface="+mn-cs"/>
                        </a:rPr>
                        <a:t>⑥上屋への浸水や荷さばき地の冠水によるコンテナ内の貨物への被害</a:t>
                      </a:r>
                      <a:endParaRPr kumimoji="1" lang="en-US" altLang="ja-JP" sz="900" kern="1200" dirty="0">
                        <a:solidFill>
                          <a:srgbClr val="FF0000"/>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⑦暴風等によるコンテナ等の飛散、倒壊</a:t>
                      </a:r>
                    </a:p>
                    <a:p>
                      <a:pPr marL="93663" indent="-93663" algn="l" defTabSz="914400" rtl="0" eaLnBrk="1" latinLnBrk="0" hangingPunct="1"/>
                      <a:r>
                        <a:rPr kumimoji="1" lang="ja-JP" altLang="en-US" sz="900" kern="1200" dirty="0">
                          <a:solidFill>
                            <a:schemeClr val="tx1"/>
                          </a:solidFill>
                          <a:latin typeface="+mn-lt"/>
                          <a:ea typeface="+mn-ea"/>
                          <a:cs typeface="+mn-cs"/>
                        </a:rPr>
                        <a:t>⑧コンテナの海上への流出</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⑨コンテナ内の貨物の流出</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⑩物流設備の被災・停止</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rgbClr val="FF0000"/>
                          </a:solidFill>
                          <a:latin typeface="+mn-lt"/>
                          <a:ea typeface="+mn-ea"/>
                          <a:cs typeface="+mn-cs"/>
                        </a:rPr>
                        <a:t>⑪民有</a:t>
                      </a:r>
                      <a:r>
                        <a:rPr kumimoji="1" lang="ja-JP" altLang="en-US" sz="900" kern="1200" dirty="0">
                          <a:solidFill>
                            <a:srgbClr val="FF0000"/>
                          </a:solidFill>
                          <a:latin typeface="+mn-lt"/>
                          <a:ea typeface="+mn-ea"/>
                          <a:cs typeface="+mn-cs"/>
                        </a:rPr>
                        <a:t>の護岸等の被災</a:t>
                      </a:r>
                      <a:endParaRPr kumimoji="1" lang="en-US" altLang="ja-JP" sz="900" kern="1200" dirty="0">
                        <a:solidFill>
                          <a:srgbClr val="FF0000"/>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⑫</a:t>
                      </a:r>
                      <a:r>
                        <a:rPr kumimoji="1" lang="ja-JP" altLang="en-US" sz="900" kern="1200" dirty="0">
                          <a:solidFill>
                            <a:schemeClr val="tx1"/>
                          </a:solidFill>
                          <a:latin typeface="+mn-lt"/>
                          <a:ea typeface="+mn-ea"/>
                          <a:cs typeface="+mn-cs"/>
                        </a:rPr>
                        <a:t>　－</a:t>
                      </a:r>
                      <a:endParaRPr kumimoji="1" lang="en-US" altLang="ja-JP" sz="900" kern="1200" dirty="0">
                        <a:solidFill>
                          <a:schemeClr val="tx1"/>
                        </a:solidFill>
                        <a:latin typeface="+mn-lt"/>
                        <a:ea typeface="+mn-ea"/>
                        <a:cs typeface="+mn-cs"/>
                      </a:endParaRPr>
                    </a:p>
                    <a:p>
                      <a:pPr marL="93663" indent="-93663" algn="l" defTabSz="914400" rtl="0" eaLnBrk="1" latinLnBrk="0" hangingPunct="1"/>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⑬ガントリークレーン</a:t>
                      </a:r>
                      <a:r>
                        <a:rPr kumimoji="1" lang="ja-JP" altLang="en-US" sz="900" kern="1200" dirty="0">
                          <a:solidFill>
                            <a:schemeClr val="tx1"/>
                          </a:solidFill>
                          <a:latin typeface="+mn-lt"/>
                          <a:ea typeface="+mn-ea"/>
                          <a:cs typeface="+mn-cs"/>
                        </a:rPr>
                        <a:t>等機械類への被害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⑭</a:t>
                      </a:r>
                      <a:r>
                        <a:rPr kumimoji="1" lang="ja-JP" altLang="en-US" sz="900" kern="1200" dirty="0" smtClean="0">
                          <a:solidFill>
                            <a:schemeClr val="tx1"/>
                          </a:solidFill>
                          <a:latin typeface="+mn-lt"/>
                          <a:ea typeface="+mn-ea"/>
                          <a:cs typeface="+mn-cs"/>
                        </a:rPr>
                        <a:t>電源</a:t>
                      </a:r>
                      <a:r>
                        <a:rPr kumimoji="1" lang="ja-JP" altLang="en-US" sz="900" kern="1200" dirty="0">
                          <a:solidFill>
                            <a:schemeClr val="tx1"/>
                          </a:solidFill>
                          <a:latin typeface="+mn-lt"/>
                          <a:ea typeface="+mn-ea"/>
                          <a:cs typeface="+mn-cs"/>
                        </a:rPr>
                        <a:t>設備の機能喪失（冠水、塩害等）</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⑮</a:t>
                      </a:r>
                      <a:r>
                        <a:rPr kumimoji="1" lang="ja-JP" altLang="en-US" sz="900" kern="1200" dirty="0" smtClean="0">
                          <a:solidFill>
                            <a:schemeClr val="tx1"/>
                          </a:solidFill>
                          <a:latin typeface="+mn-lt"/>
                          <a:ea typeface="+mn-ea"/>
                          <a:cs typeface="+mn-cs"/>
                        </a:rPr>
                        <a:t>社屋</a:t>
                      </a:r>
                      <a:r>
                        <a:rPr kumimoji="1" lang="ja-JP" altLang="en-US" sz="900" kern="1200" dirty="0">
                          <a:solidFill>
                            <a:schemeClr val="tx1"/>
                          </a:solidFill>
                          <a:latin typeface="+mn-lt"/>
                          <a:ea typeface="+mn-ea"/>
                          <a:cs typeface="+mn-cs"/>
                        </a:rPr>
                        <a:t>・倉庫等の浸水被害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⑯</a:t>
                      </a:r>
                      <a:r>
                        <a:rPr kumimoji="1" lang="ja-JP" altLang="en-US" sz="900" kern="1200" dirty="0" smtClean="0">
                          <a:solidFill>
                            <a:schemeClr val="tx1"/>
                          </a:solidFill>
                          <a:latin typeface="+mn-lt"/>
                          <a:ea typeface="+mn-ea"/>
                          <a:cs typeface="+mn-cs"/>
                        </a:rPr>
                        <a:t>トレーラー</a:t>
                      </a:r>
                      <a:r>
                        <a:rPr kumimoji="1" lang="ja-JP" altLang="en-US" sz="900" kern="1200" dirty="0">
                          <a:solidFill>
                            <a:schemeClr val="tx1"/>
                          </a:solidFill>
                          <a:latin typeface="+mn-lt"/>
                          <a:ea typeface="+mn-ea"/>
                          <a:cs typeface="+mn-cs"/>
                        </a:rPr>
                        <a:t>等輸送車両の被害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⑰</a:t>
                      </a:r>
                      <a:r>
                        <a:rPr kumimoji="1" lang="ja-JP" altLang="en-US" sz="900" kern="1200" dirty="0" smtClean="0">
                          <a:solidFill>
                            <a:schemeClr val="tx1"/>
                          </a:solidFill>
                          <a:latin typeface="+mn-lt"/>
                          <a:ea typeface="+mn-ea"/>
                          <a:cs typeface="+mn-cs"/>
                        </a:rPr>
                        <a:t>荷役</a:t>
                      </a:r>
                      <a:r>
                        <a:rPr kumimoji="1" lang="ja-JP" altLang="en-US" sz="900" kern="1200" dirty="0">
                          <a:solidFill>
                            <a:schemeClr val="tx1"/>
                          </a:solidFill>
                          <a:latin typeface="+mn-lt"/>
                          <a:ea typeface="+mn-ea"/>
                          <a:cs typeface="+mn-cs"/>
                        </a:rPr>
                        <a:t>作業の停止・遅延</a:t>
                      </a:r>
                    </a:p>
                    <a:p>
                      <a:pPr marL="93663" indent="-93663" algn="l" defTabSz="914400" rtl="0" eaLnBrk="1" latinLnBrk="0" hangingPunct="1"/>
                      <a:r>
                        <a:rPr kumimoji="1" lang="ja-JP" altLang="en-US" sz="900" kern="1200" dirty="0">
                          <a:solidFill>
                            <a:schemeClr val="tx1"/>
                          </a:solidFill>
                          <a:latin typeface="+mn-lt"/>
                          <a:ea typeface="+mn-ea"/>
                          <a:cs typeface="+mn-cs"/>
                        </a:rPr>
                        <a:t>⑱</a:t>
                      </a:r>
                      <a:r>
                        <a:rPr kumimoji="1" lang="ja-JP" altLang="en-US" sz="900" kern="1200" dirty="0" smtClean="0">
                          <a:solidFill>
                            <a:schemeClr val="tx1"/>
                          </a:solidFill>
                          <a:latin typeface="+mn-lt"/>
                          <a:ea typeface="+mn-ea"/>
                          <a:cs typeface="+mn-cs"/>
                        </a:rPr>
                        <a:t>事務</a:t>
                      </a:r>
                      <a:r>
                        <a:rPr kumimoji="1" lang="ja-JP" altLang="en-US" sz="900" kern="1200" dirty="0">
                          <a:solidFill>
                            <a:schemeClr val="tx1"/>
                          </a:solidFill>
                          <a:latin typeface="+mn-lt"/>
                          <a:ea typeface="+mn-ea"/>
                          <a:cs typeface="+mn-cs"/>
                        </a:rPr>
                        <a:t>作業の停止・遅延</a:t>
                      </a:r>
                    </a:p>
                    <a:p>
                      <a:pPr marL="93663" indent="-93663" algn="l" defTabSz="914400" rtl="0" eaLnBrk="1" latinLnBrk="0" hangingPunct="1"/>
                      <a:endParaRPr kumimoji="1" lang="ja-JP" altLang="en-US" sz="900" kern="1200" dirty="0">
                        <a:solidFill>
                          <a:schemeClr val="tx1"/>
                        </a:solidFill>
                        <a:latin typeface="+mn-lt"/>
                        <a:ea typeface="+mn-ea"/>
                        <a:cs typeface="+mn-cs"/>
                      </a:endParaRPr>
                    </a:p>
                    <a:p>
                      <a:pPr marL="93663" indent="-93663" algn="l" defTabSz="914400" rtl="0" eaLnBrk="1" latinLnBrk="0" hangingPunct="1"/>
                      <a:endParaRPr kumimoji="1" lang="ja-JP" altLang="en-US" sz="900" kern="1200" dirty="0">
                        <a:solidFill>
                          <a:schemeClr val="tx1"/>
                        </a:solidFill>
                        <a:latin typeface="+mn-lt"/>
                        <a:ea typeface="+mn-ea"/>
                        <a:cs typeface="+mn-cs"/>
                      </a:endParaRPr>
                    </a:p>
                  </a:txBody>
                  <a:tcPr marL="91443" marR="91443" marT="45699" marB="45699"/>
                </a:tc>
                <a:tc>
                  <a:txBody>
                    <a:bodyPr/>
                    <a:lstStyle/>
                    <a:p>
                      <a:pPr marL="93663" indent="-93663" algn="l" defTabSz="914400" rtl="0" eaLnBrk="1" latinLnBrk="0" hangingPunct="1"/>
                      <a:r>
                        <a:rPr kumimoji="1" lang="ja-JP" altLang="en-US" sz="900" kern="1200" dirty="0">
                          <a:solidFill>
                            <a:schemeClr val="tx1"/>
                          </a:solidFill>
                          <a:latin typeface="+mn-lt"/>
                          <a:ea typeface="+mn-ea"/>
                          <a:cs typeface="+mn-cs"/>
                        </a:rPr>
                        <a:t>⑤荷さばき地の冠水等による完成自動車への被害</a:t>
                      </a:r>
                    </a:p>
                    <a:p>
                      <a:pPr marL="93663" indent="-93663" algn="l" defTabSz="914400" rtl="0" eaLnBrk="1" latinLnBrk="0" hangingPunct="1"/>
                      <a:r>
                        <a:rPr kumimoji="1" lang="ja-JP" altLang="en-US" sz="900" kern="1200" dirty="0">
                          <a:solidFill>
                            <a:schemeClr val="tx1"/>
                          </a:solidFill>
                          <a:latin typeface="+mn-lt"/>
                          <a:ea typeface="+mn-ea"/>
                          <a:cs typeface="+mn-cs"/>
                        </a:rPr>
                        <a:t>⑥　－</a:t>
                      </a:r>
                      <a:endParaRPr kumimoji="1" lang="en-US" altLang="ja-JP" sz="900" kern="1200" dirty="0">
                        <a:solidFill>
                          <a:schemeClr val="tx1"/>
                        </a:solidFill>
                        <a:latin typeface="+mn-lt"/>
                        <a:ea typeface="+mn-ea"/>
                        <a:cs typeface="+mn-cs"/>
                      </a:endParaRPr>
                    </a:p>
                    <a:p>
                      <a:pPr marL="93663" indent="-93663" algn="l" defTabSz="914400" rtl="0" eaLnBrk="1" latinLnBrk="0" hangingPunct="1"/>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⑦暴風等による完成自動車への飛砂等の被害</a:t>
                      </a:r>
                    </a:p>
                    <a:p>
                      <a:pPr marL="93663" indent="-93663" algn="l" defTabSz="914400" rtl="0" eaLnBrk="1" latinLnBrk="0" hangingPunct="1"/>
                      <a:r>
                        <a:rPr kumimoji="1" lang="ja-JP" altLang="en-US" sz="900" kern="1200" dirty="0">
                          <a:solidFill>
                            <a:schemeClr val="tx1"/>
                          </a:solidFill>
                          <a:latin typeface="+mn-lt"/>
                          <a:ea typeface="+mn-ea"/>
                          <a:cs typeface="+mn-cs"/>
                        </a:rPr>
                        <a:t>⑧完成自動車の海上への流出</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⑨　－</a:t>
                      </a:r>
                    </a:p>
                    <a:p>
                      <a:pPr marL="93663" indent="-93663" algn="l" defTabSz="914400" rtl="0" eaLnBrk="1" latinLnBrk="0" hangingPunct="1"/>
                      <a:r>
                        <a:rPr kumimoji="1" lang="ja-JP" altLang="en-US" sz="900" kern="1200" dirty="0">
                          <a:solidFill>
                            <a:schemeClr val="tx1"/>
                          </a:solidFill>
                          <a:latin typeface="+mn-lt"/>
                          <a:ea typeface="+mn-ea"/>
                          <a:cs typeface="+mn-cs"/>
                        </a:rPr>
                        <a:t>⑩物流設備の被災</a:t>
                      </a:r>
                    </a:p>
                    <a:p>
                      <a:pPr marL="93663" indent="-93663" algn="l" defTabSz="914400" rtl="0" eaLnBrk="1" latinLnBrk="0" hangingPunct="1"/>
                      <a:r>
                        <a:rPr kumimoji="1" lang="ja-JP" altLang="en-US" sz="900" kern="1200" dirty="0" smtClean="0">
                          <a:solidFill>
                            <a:srgbClr val="FF0000"/>
                          </a:solidFill>
                          <a:latin typeface="+mn-lt"/>
                          <a:ea typeface="+mn-ea"/>
                          <a:cs typeface="+mn-cs"/>
                        </a:rPr>
                        <a:t>⑪民有</a:t>
                      </a:r>
                      <a:r>
                        <a:rPr kumimoji="1" lang="ja-JP" altLang="en-US" sz="900" kern="1200" dirty="0">
                          <a:solidFill>
                            <a:srgbClr val="FF0000"/>
                          </a:solidFill>
                          <a:latin typeface="+mn-lt"/>
                          <a:ea typeface="+mn-ea"/>
                          <a:cs typeface="+mn-cs"/>
                        </a:rPr>
                        <a:t>の護岸等の被災</a:t>
                      </a:r>
                      <a:endParaRPr kumimoji="1" lang="en-US" altLang="ja-JP" sz="900" kern="1200" dirty="0">
                        <a:solidFill>
                          <a:srgbClr val="FF0000"/>
                        </a:solidFill>
                        <a:latin typeface="+mn-lt"/>
                        <a:ea typeface="+mn-ea"/>
                        <a:cs typeface="+mn-cs"/>
                      </a:endParaRPr>
                    </a:p>
                    <a:p>
                      <a:pPr marL="93663" indent="-93663" algn="l" defTabSz="914400" rtl="0" eaLnBrk="1" latinLnBrk="0" hangingPunct="1"/>
                      <a:r>
                        <a:rPr kumimoji="1" lang="ja-JP" altLang="en-US" sz="900" kern="1200" dirty="0" smtClean="0">
                          <a:solidFill>
                            <a:srgbClr val="FF0000"/>
                          </a:solidFill>
                          <a:latin typeface="+mn-lt"/>
                          <a:ea typeface="+mn-ea"/>
                          <a:cs typeface="+mn-cs"/>
                        </a:rPr>
                        <a:t>⑫建物</a:t>
                      </a:r>
                      <a:r>
                        <a:rPr kumimoji="1" lang="ja-JP" altLang="en-US" sz="900" kern="1200" dirty="0">
                          <a:solidFill>
                            <a:srgbClr val="FF0000"/>
                          </a:solidFill>
                          <a:latin typeface="+mn-lt"/>
                          <a:ea typeface="+mn-ea"/>
                          <a:cs typeface="+mn-cs"/>
                        </a:rPr>
                        <a:t>の浸水等による屋内完成自動車等への被害</a:t>
                      </a:r>
                    </a:p>
                    <a:p>
                      <a:pPr marL="93663" indent="-93663" algn="l" defTabSz="914400" rtl="0" eaLnBrk="1" latinLnBrk="0" hangingPunct="1"/>
                      <a:r>
                        <a:rPr kumimoji="1" lang="ja-JP" altLang="en-US" sz="900" kern="1200" dirty="0" smtClean="0">
                          <a:solidFill>
                            <a:srgbClr val="FF0000"/>
                          </a:solidFill>
                          <a:latin typeface="+mn-lt"/>
                          <a:ea typeface="+mn-ea"/>
                          <a:cs typeface="+mn-cs"/>
                        </a:rPr>
                        <a:t>⑬屋外荷役資</a:t>
                      </a:r>
                      <a:r>
                        <a:rPr kumimoji="1" lang="ja-JP" altLang="en-US" sz="900" kern="1200" dirty="0">
                          <a:solidFill>
                            <a:srgbClr val="FF0000"/>
                          </a:solidFill>
                          <a:latin typeface="+mn-lt"/>
                          <a:ea typeface="+mn-ea"/>
                          <a:cs typeface="+mn-cs"/>
                        </a:rPr>
                        <a:t>機材等機械類への被害</a:t>
                      </a:r>
                    </a:p>
                    <a:p>
                      <a:pPr marL="93663" indent="-93663" algn="l" defTabSz="914400" rtl="0" eaLnBrk="1" latinLnBrk="0" hangingPunct="1"/>
                      <a:r>
                        <a:rPr kumimoji="1" lang="ja-JP" altLang="en-US" sz="900" kern="1200" dirty="0" smtClean="0">
                          <a:solidFill>
                            <a:srgbClr val="FF0000"/>
                          </a:solidFill>
                          <a:latin typeface="+mn-lt"/>
                          <a:ea typeface="+mn-ea"/>
                          <a:cs typeface="+mn-cs"/>
                        </a:rPr>
                        <a:t>⑭電源</a:t>
                      </a:r>
                      <a:r>
                        <a:rPr kumimoji="1" lang="ja-JP" altLang="en-US" sz="900" kern="1200" dirty="0">
                          <a:solidFill>
                            <a:srgbClr val="FF0000"/>
                          </a:solidFill>
                          <a:latin typeface="+mn-lt"/>
                          <a:ea typeface="+mn-ea"/>
                          <a:cs typeface="+mn-cs"/>
                        </a:rPr>
                        <a:t>設備の機能喪失（冠水、塩害等）</a:t>
                      </a:r>
                      <a:endParaRPr kumimoji="1" lang="en-US" altLang="ja-JP" sz="900" kern="1200" dirty="0">
                        <a:solidFill>
                          <a:srgbClr val="FF0000"/>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⑮社屋・倉庫等の被害</a:t>
                      </a:r>
                      <a:endParaRPr kumimoji="1" lang="en-US" altLang="ja-JP" sz="900" kern="1200" dirty="0" smtClean="0">
                        <a:solidFill>
                          <a:schemeClr val="tx1"/>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⑯構内車両の被災</a:t>
                      </a:r>
                      <a:endParaRPr kumimoji="1" lang="en-US" altLang="ja-JP" sz="900" kern="1200" dirty="0" smtClean="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⑰荷役作業の停止・遅延</a:t>
                      </a:r>
                    </a:p>
                    <a:p>
                      <a:pPr marL="93663" indent="-93663" algn="l" defTabSz="914400" rtl="0" eaLnBrk="1" latinLnBrk="0" hangingPunct="1"/>
                      <a:r>
                        <a:rPr kumimoji="1" lang="ja-JP" altLang="en-US" sz="900" kern="1200" dirty="0" smtClean="0">
                          <a:solidFill>
                            <a:schemeClr val="tx1"/>
                          </a:solidFill>
                          <a:latin typeface="+mn-lt"/>
                          <a:ea typeface="+mn-ea"/>
                          <a:cs typeface="+mn-cs"/>
                        </a:rPr>
                        <a:t>⑱事務作業の停止・遅延</a:t>
                      </a:r>
                      <a:endParaRPr kumimoji="1" lang="en-US" altLang="ja-JP" sz="900" kern="1200" dirty="0" smtClean="0">
                        <a:solidFill>
                          <a:schemeClr val="tx1"/>
                        </a:solidFill>
                        <a:latin typeface="+mn-lt"/>
                        <a:ea typeface="+mn-ea"/>
                        <a:cs typeface="+mn-cs"/>
                      </a:endParaRPr>
                    </a:p>
                    <a:p>
                      <a:pPr marL="93663" indent="-93663" algn="l" defTabSz="914400" rtl="0" eaLnBrk="1" latinLnBrk="0" hangingPunct="1"/>
                      <a:endParaRPr kumimoji="1" lang="ja-JP" altLang="en-US" sz="900" kern="1200" dirty="0">
                        <a:solidFill>
                          <a:schemeClr val="tx1"/>
                        </a:solidFill>
                        <a:latin typeface="+mn-lt"/>
                        <a:ea typeface="+mn-ea"/>
                        <a:cs typeface="+mn-cs"/>
                      </a:endParaRPr>
                    </a:p>
                  </a:txBody>
                  <a:tcPr marL="91443" marR="91443" marT="45699" marB="45699"/>
                </a:tc>
                <a:tc>
                  <a:txBody>
                    <a:bodyPr/>
                    <a:lstStyle/>
                    <a:p>
                      <a:pPr marL="93663" indent="-93663" algn="l" defTabSz="914400" rtl="0" eaLnBrk="1" latinLnBrk="0" hangingPunct="1"/>
                      <a:r>
                        <a:rPr kumimoji="1" lang="ja-JP" altLang="en-US" sz="900" kern="1200" dirty="0">
                          <a:solidFill>
                            <a:schemeClr val="tx1"/>
                          </a:solidFill>
                          <a:latin typeface="+mn-lt"/>
                          <a:ea typeface="+mn-ea"/>
                          <a:cs typeface="+mn-cs"/>
                        </a:rPr>
                        <a:t>⑤上屋への浸水や荷さばき地の冠水等によるバラ貨物への被害</a:t>
                      </a: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⑥　－</a:t>
                      </a:r>
                      <a:endParaRPr kumimoji="1" lang="en-US" altLang="ja-JP" sz="900" kern="1200" dirty="0">
                        <a:solidFill>
                          <a:schemeClr val="tx1"/>
                        </a:solidFill>
                        <a:latin typeface="+mn-lt"/>
                        <a:ea typeface="+mn-ea"/>
                        <a:cs typeface="+mn-cs"/>
                      </a:endParaRPr>
                    </a:p>
                    <a:p>
                      <a:pPr marL="93663" indent="-93663" algn="l" defTabSz="914400" rtl="0" eaLnBrk="1" latinLnBrk="0" hangingPunct="1"/>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⑦暴風等によるバラ貨物、危険物等の被害</a:t>
                      </a:r>
                    </a:p>
                    <a:p>
                      <a:pPr marL="93663" indent="-93663" algn="l" defTabSz="914400" rtl="0" eaLnBrk="1" latinLnBrk="0" hangingPunct="1"/>
                      <a:r>
                        <a:rPr kumimoji="1" lang="ja-JP" altLang="en-US" sz="900" kern="1200" dirty="0">
                          <a:solidFill>
                            <a:schemeClr val="tx1"/>
                          </a:solidFill>
                          <a:latin typeface="+mn-lt"/>
                          <a:ea typeface="+mn-ea"/>
                          <a:cs typeface="+mn-cs"/>
                        </a:rPr>
                        <a:t>⑧バラ貨物、危険物等の海上への流出</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⑨　－</a:t>
                      </a:r>
                    </a:p>
                    <a:p>
                      <a:pPr marL="93663" indent="-93663" algn="l" defTabSz="914400" rtl="0" eaLnBrk="1" latinLnBrk="0" hangingPunct="1"/>
                      <a:r>
                        <a:rPr kumimoji="1" lang="ja-JP" altLang="en-US" sz="900" kern="1200" dirty="0">
                          <a:solidFill>
                            <a:schemeClr val="tx1"/>
                          </a:solidFill>
                          <a:latin typeface="+mn-lt"/>
                          <a:ea typeface="+mn-ea"/>
                          <a:cs typeface="+mn-cs"/>
                        </a:rPr>
                        <a:t>⑩物流設備の被災</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rgbClr val="FF0000"/>
                          </a:solidFill>
                          <a:latin typeface="+mn-lt"/>
                          <a:ea typeface="+mn-ea"/>
                          <a:cs typeface="+mn-cs"/>
                        </a:rPr>
                        <a:t>⑪民有</a:t>
                      </a:r>
                      <a:r>
                        <a:rPr kumimoji="1" lang="ja-JP" altLang="en-US" sz="900" kern="1200" dirty="0">
                          <a:solidFill>
                            <a:srgbClr val="FF0000"/>
                          </a:solidFill>
                          <a:latin typeface="+mn-lt"/>
                          <a:ea typeface="+mn-ea"/>
                          <a:cs typeface="+mn-cs"/>
                        </a:rPr>
                        <a:t>の護岸等の被災</a:t>
                      </a:r>
                      <a:endParaRPr kumimoji="1" lang="en-US" altLang="ja-JP" sz="900" kern="1200" dirty="0">
                        <a:solidFill>
                          <a:srgbClr val="FF0000"/>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⑫建物</a:t>
                      </a:r>
                      <a:r>
                        <a:rPr kumimoji="1" lang="ja-JP" altLang="en-US" sz="900" kern="1200" dirty="0">
                          <a:solidFill>
                            <a:schemeClr val="tx1"/>
                          </a:solidFill>
                          <a:latin typeface="+mn-lt"/>
                          <a:ea typeface="+mn-ea"/>
                          <a:cs typeface="+mn-cs"/>
                        </a:rPr>
                        <a:t>の浸水等による屋内バラ貨物、危険物等への被害</a:t>
                      </a:r>
                    </a:p>
                    <a:p>
                      <a:pPr marL="93663" indent="-93663" algn="l" defTabSz="914400" rtl="0" eaLnBrk="1" latinLnBrk="0" hangingPunct="1"/>
                      <a:r>
                        <a:rPr kumimoji="1" lang="ja-JP" altLang="en-US" sz="900" kern="1200" dirty="0" smtClean="0">
                          <a:solidFill>
                            <a:schemeClr val="tx1"/>
                          </a:solidFill>
                          <a:latin typeface="+mn-lt"/>
                          <a:ea typeface="+mn-ea"/>
                          <a:cs typeface="+mn-cs"/>
                        </a:rPr>
                        <a:t>⑬屋外荷役資</a:t>
                      </a:r>
                      <a:r>
                        <a:rPr kumimoji="1" lang="ja-JP" altLang="en-US" sz="900" kern="1200" dirty="0">
                          <a:solidFill>
                            <a:schemeClr val="tx1"/>
                          </a:solidFill>
                          <a:latin typeface="+mn-lt"/>
                          <a:ea typeface="+mn-ea"/>
                          <a:cs typeface="+mn-cs"/>
                        </a:rPr>
                        <a:t>機材等機械類への被害</a:t>
                      </a:r>
                    </a:p>
                    <a:p>
                      <a:pPr marL="93663" indent="-93663" algn="l" defTabSz="914400" rtl="0" eaLnBrk="1" latinLnBrk="0" hangingPunct="1"/>
                      <a:r>
                        <a:rPr kumimoji="1" lang="ja-JP" altLang="en-US" sz="900" kern="1200" dirty="0" smtClean="0">
                          <a:solidFill>
                            <a:schemeClr val="tx1"/>
                          </a:solidFill>
                          <a:latin typeface="+mn-lt"/>
                          <a:ea typeface="+mn-ea"/>
                          <a:cs typeface="+mn-cs"/>
                        </a:rPr>
                        <a:t>⑭電源</a:t>
                      </a:r>
                      <a:r>
                        <a:rPr kumimoji="1" lang="ja-JP" altLang="en-US" sz="900" kern="1200" dirty="0">
                          <a:solidFill>
                            <a:schemeClr val="tx1"/>
                          </a:solidFill>
                          <a:latin typeface="+mn-lt"/>
                          <a:ea typeface="+mn-ea"/>
                          <a:cs typeface="+mn-cs"/>
                        </a:rPr>
                        <a:t>設備の機能喪失（冠水、塩害等）</a:t>
                      </a:r>
                    </a:p>
                    <a:p>
                      <a:pPr marL="93663" indent="-93663" algn="l" defTabSz="914400" rtl="0" eaLnBrk="1" latinLnBrk="0" hangingPunct="1"/>
                      <a:r>
                        <a:rPr kumimoji="1" lang="ja-JP" altLang="en-US" sz="900" kern="1200" dirty="0" smtClean="0">
                          <a:solidFill>
                            <a:schemeClr val="tx1"/>
                          </a:solidFill>
                          <a:latin typeface="+mn-lt"/>
                          <a:ea typeface="+mn-ea"/>
                          <a:cs typeface="+mn-cs"/>
                        </a:rPr>
                        <a:t>⑮社屋</a:t>
                      </a:r>
                      <a:r>
                        <a:rPr kumimoji="1" lang="ja-JP" altLang="en-US" sz="900" kern="1200" dirty="0">
                          <a:solidFill>
                            <a:schemeClr val="tx1"/>
                          </a:solidFill>
                          <a:latin typeface="+mn-lt"/>
                          <a:ea typeface="+mn-ea"/>
                          <a:cs typeface="+mn-cs"/>
                        </a:rPr>
                        <a:t>・倉庫等の被害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⑯トラック</a:t>
                      </a:r>
                      <a:r>
                        <a:rPr kumimoji="1" lang="ja-JP" altLang="en-US" sz="900" kern="1200" dirty="0">
                          <a:solidFill>
                            <a:schemeClr val="tx1"/>
                          </a:solidFill>
                          <a:latin typeface="+mn-lt"/>
                          <a:ea typeface="+mn-ea"/>
                          <a:cs typeface="+mn-cs"/>
                        </a:rPr>
                        <a:t>、トレーラー等輸送車両の被害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⑰荷役</a:t>
                      </a:r>
                      <a:r>
                        <a:rPr kumimoji="1" lang="ja-JP" altLang="en-US" sz="900" kern="1200" dirty="0">
                          <a:solidFill>
                            <a:schemeClr val="tx1"/>
                          </a:solidFill>
                          <a:latin typeface="+mn-lt"/>
                          <a:ea typeface="+mn-ea"/>
                          <a:cs typeface="+mn-cs"/>
                        </a:rPr>
                        <a:t>作業の停止・遅延</a:t>
                      </a:r>
                    </a:p>
                    <a:p>
                      <a:pPr marL="93663" indent="-93663" algn="l" defTabSz="914400" rtl="0" eaLnBrk="1" latinLnBrk="0" hangingPunct="1"/>
                      <a:r>
                        <a:rPr kumimoji="1" lang="ja-JP" altLang="en-US" sz="900" kern="1200" dirty="0" smtClean="0">
                          <a:solidFill>
                            <a:schemeClr val="tx1"/>
                          </a:solidFill>
                          <a:latin typeface="+mn-lt"/>
                          <a:ea typeface="+mn-ea"/>
                          <a:cs typeface="+mn-cs"/>
                        </a:rPr>
                        <a:t>⑱事務</a:t>
                      </a:r>
                      <a:r>
                        <a:rPr kumimoji="1" lang="ja-JP" altLang="en-US" sz="900" kern="1200" dirty="0">
                          <a:solidFill>
                            <a:schemeClr val="tx1"/>
                          </a:solidFill>
                          <a:latin typeface="+mn-lt"/>
                          <a:ea typeface="+mn-ea"/>
                          <a:cs typeface="+mn-cs"/>
                        </a:rPr>
                        <a:t>作業の停止・遅延</a:t>
                      </a:r>
                    </a:p>
                    <a:p>
                      <a:pPr marL="93663" indent="-93663" algn="l" defTabSz="914400" rtl="0" eaLnBrk="1" latinLnBrk="0" hangingPunct="1"/>
                      <a:endParaRPr kumimoji="1" lang="en-US" altLang="ja-JP" sz="900" kern="1200" dirty="0">
                        <a:solidFill>
                          <a:schemeClr val="tx1"/>
                        </a:solidFill>
                        <a:latin typeface="+mn-lt"/>
                        <a:ea typeface="+mn-ea"/>
                        <a:cs typeface="+mn-cs"/>
                      </a:endParaRPr>
                    </a:p>
                  </a:txBody>
                  <a:tcPr marL="91443" marR="91443" marT="45699" marB="45699"/>
                </a:tc>
                <a:extLst>
                  <a:ext uri="{0D108BD9-81ED-4DB2-BD59-A6C34878D82A}"/>
                </a:extLst>
              </a:tr>
            </a:tbl>
          </a:graphicData>
        </a:graphic>
      </p:graphicFrame>
      <p:sp>
        <p:nvSpPr>
          <p:cNvPr id="13364" name="テキスト ボックス 6"/>
          <p:cNvSpPr txBox="1">
            <a:spLocks noChangeArrowheads="1"/>
          </p:cNvSpPr>
          <p:nvPr/>
        </p:nvSpPr>
        <p:spPr bwMode="auto">
          <a:xfrm>
            <a:off x="209550" y="6245225"/>
            <a:ext cx="846613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900" dirty="0">
                <a:solidFill>
                  <a:srgbClr val="FF0000"/>
                </a:solidFill>
                <a:latin typeface="ＭＳ Ｐゴシック" panose="020B0600070205080204" pitchFamily="50" charset="-128"/>
              </a:rPr>
              <a:t>※</a:t>
            </a:r>
            <a:r>
              <a:rPr lang="ja-JP" altLang="en-US" sz="900" dirty="0">
                <a:solidFill>
                  <a:srgbClr val="FF0000"/>
                </a:solidFill>
                <a:latin typeface="ＭＳ Ｐゴシック" panose="020B0600070205080204" pitchFamily="50" charset="-128"/>
              </a:rPr>
              <a:t>赤色文字は、</a:t>
            </a:r>
            <a:r>
              <a:rPr lang="ja-JP" altLang="en-US" sz="900" dirty="0" smtClean="0">
                <a:solidFill>
                  <a:srgbClr val="FF0000"/>
                </a:solidFill>
                <a:latin typeface="ＭＳ Ｐゴシック" panose="020B0600070205080204" pitchFamily="50" charset="-128"/>
              </a:rPr>
              <a:t>「中部のフェーズ別高潮対応計画（業種別）」</a:t>
            </a:r>
            <a:r>
              <a:rPr lang="ja-JP" altLang="en-US" sz="900" dirty="0">
                <a:solidFill>
                  <a:srgbClr val="FF0000"/>
                </a:solidFill>
                <a:latin typeface="ＭＳ Ｐゴシック" panose="020B0600070205080204" pitchFamily="50" charset="-128"/>
              </a:rPr>
              <a:t>において、</a:t>
            </a:r>
            <a:r>
              <a:rPr lang="en-US" altLang="ja-JP" sz="900" dirty="0" smtClean="0">
                <a:solidFill>
                  <a:srgbClr val="FF0000"/>
                </a:solidFill>
                <a:latin typeface="ＭＳ Ｐゴシック" panose="020B0600070205080204" pitchFamily="50" charset="-128"/>
              </a:rPr>
              <a:t>【</a:t>
            </a:r>
            <a:r>
              <a:rPr lang="ja-JP" altLang="en-US" sz="900" dirty="0" smtClean="0">
                <a:solidFill>
                  <a:srgbClr val="FF0000"/>
                </a:solidFill>
                <a:latin typeface="ＭＳ Ｐゴシック" panose="020B0600070205080204" pitchFamily="50" charset="-128"/>
              </a:rPr>
              <a:t>段階的な防災行動計画</a:t>
            </a:r>
            <a:r>
              <a:rPr lang="en-US" altLang="ja-JP" sz="900" dirty="0" smtClean="0">
                <a:solidFill>
                  <a:srgbClr val="FF0000"/>
                </a:solidFill>
                <a:latin typeface="ＭＳ Ｐゴシック" panose="020B0600070205080204" pitchFamily="50" charset="-128"/>
              </a:rPr>
              <a:t>】</a:t>
            </a:r>
            <a:r>
              <a:rPr lang="ja-JP" altLang="en-US" sz="900" dirty="0">
                <a:solidFill>
                  <a:srgbClr val="FF0000"/>
                </a:solidFill>
                <a:latin typeface="ＭＳ Ｐゴシック" panose="020B0600070205080204" pitchFamily="50" charset="-128"/>
              </a:rPr>
              <a:t>に項目がないリスク。（但し、</a:t>
            </a:r>
            <a:r>
              <a:rPr lang="en-US" altLang="ja-JP" sz="900" dirty="0">
                <a:solidFill>
                  <a:srgbClr val="FF0000"/>
                </a:solidFill>
                <a:latin typeface="ＭＳ Ｐゴシック" panose="020B0600070205080204" pitchFamily="50" charset="-128"/>
              </a:rPr>
              <a:t>【</a:t>
            </a:r>
            <a:r>
              <a:rPr lang="ja-JP" altLang="en-US" sz="900" dirty="0">
                <a:solidFill>
                  <a:srgbClr val="FF0000"/>
                </a:solidFill>
                <a:latin typeface="ＭＳ Ｐゴシック" panose="020B0600070205080204" pitchFamily="50" charset="-128"/>
              </a:rPr>
              <a:t>事前準備・対応</a:t>
            </a:r>
            <a:r>
              <a:rPr lang="en-US" altLang="ja-JP" sz="900" dirty="0">
                <a:solidFill>
                  <a:srgbClr val="FF0000"/>
                </a:solidFill>
                <a:latin typeface="ＭＳ Ｐゴシック" panose="020B0600070205080204" pitchFamily="50" charset="-128"/>
              </a:rPr>
              <a:t>】</a:t>
            </a:r>
            <a:r>
              <a:rPr lang="ja-JP" altLang="en-US" sz="900" dirty="0">
                <a:solidFill>
                  <a:srgbClr val="FF0000"/>
                </a:solidFill>
                <a:latin typeface="ＭＳ Ｐゴシック" panose="020B0600070205080204" pitchFamily="50" charset="-128"/>
              </a:rPr>
              <a:t>に記載されている場合あり。）</a:t>
            </a:r>
            <a:endParaRPr lang="en-US" altLang="ja-JP" sz="900" dirty="0">
              <a:solidFill>
                <a:srgbClr val="FF0000"/>
              </a:solidFill>
              <a:latin typeface="ＭＳ Ｐゴシック" panose="020B0600070205080204" pitchFamily="50" charset="-128"/>
            </a:endParaRPr>
          </a:p>
        </p:txBody>
      </p:sp>
      <p:sp>
        <p:nvSpPr>
          <p:cNvPr id="3" name="テキスト ボックス 2"/>
          <p:cNvSpPr txBox="1"/>
          <p:nvPr/>
        </p:nvSpPr>
        <p:spPr>
          <a:xfrm>
            <a:off x="8081321" y="131802"/>
            <a:ext cx="877163" cy="369332"/>
          </a:xfrm>
          <a:prstGeom prst="rect">
            <a:avLst/>
          </a:prstGeom>
          <a:noFill/>
        </p:spPr>
        <p:txBody>
          <a:bodyPr wrap="none" rtlCol="0">
            <a:spAutoFit/>
          </a:bodyPr>
          <a:lstStyle/>
          <a:p>
            <a:r>
              <a:rPr lang="en-US" altLang="ja-JP" dirty="0" smtClean="0"/>
              <a:t>【</a:t>
            </a:r>
            <a:r>
              <a:rPr lang="ja-JP" altLang="en-US" dirty="0" smtClean="0"/>
              <a:t>様式</a:t>
            </a:r>
            <a:r>
              <a:rPr lang="en-US" altLang="ja-JP" dirty="0" smtClean="0"/>
              <a:t>】</a:t>
            </a:r>
            <a:endParaRPr kumimoji="1" lang="ja-JP" altLang="en-US" dirty="0"/>
          </a:p>
        </p:txBody>
      </p:sp>
    </p:spTree>
    <p:extLst>
      <p:ext uri="{BB962C8B-B14F-4D97-AF65-F5344CB8AC3E}">
        <p14:creationId xmlns:p14="http://schemas.microsoft.com/office/powerpoint/2010/main" val="352441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0" y="82550"/>
            <a:ext cx="169863"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406" tIns="42203" rIns="84406" bIns="42203"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en-US" sz="1400">
              <a:latin typeface="ＭＳ Ｐゴシック" panose="020B0600070205080204" pitchFamily="50" charset="-128"/>
            </a:endParaRPr>
          </a:p>
        </p:txBody>
      </p:sp>
      <p:sp>
        <p:nvSpPr>
          <p:cNvPr id="7" name="タイトル 1">
            <a:extLst>
              <a:ext uri="{FF2B5EF4-FFF2-40B4-BE49-F238E27FC236}"/>
            </a:extLst>
          </p:cNvPr>
          <p:cNvSpPr txBox="1">
            <a:spLocks/>
          </p:cNvSpPr>
          <p:nvPr/>
        </p:nvSpPr>
        <p:spPr>
          <a:xfrm>
            <a:off x="15875" y="115888"/>
            <a:ext cx="7708900" cy="307975"/>
          </a:xfrm>
          <a:prstGeom prst="rect">
            <a:avLst/>
          </a:prstGeom>
        </p:spPr>
        <p:txBody>
          <a:bodyPr lIns="0" tIns="0" rIns="0" bIns="0">
            <a:spAutoFit/>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a:defRPr/>
            </a:pPr>
            <a:r>
              <a:rPr lang="ja-JP" altLang="en-US" sz="2000" kern="0" dirty="0" smtClean="0"/>
              <a:t>想定</a:t>
            </a:r>
            <a:r>
              <a:rPr lang="ja-JP" altLang="en-US" sz="2000" kern="0" dirty="0"/>
              <a:t>される被害の</a:t>
            </a:r>
            <a:r>
              <a:rPr lang="ja-JP" altLang="en-US" sz="2000" kern="0" dirty="0" smtClean="0"/>
              <a:t>検討例（業種別）</a:t>
            </a:r>
            <a:endParaRPr lang="ja-JP" altLang="en-US" sz="2000" kern="0" dirty="0"/>
          </a:p>
        </p:txBody>
      </p:sp>
      <p:graphicFrame>
        <p:nvGraphicFramePr>
          <p:cNvPr id="9" name="表 8">
            <a:extLst>
              <a:ext uri="{FF2B5EF4-FFF2-40B4-BE49-F238E27FC236}"/>
            </a:extLst>
          </p:cNvPr>
          <p:cNvGraphicFramePr>
            <a:graphicFrameLocks noGrp="1"/>
          </p:cNvGraphicFramePr>
          <p:nvPr>
            <p:extLst/>
          </p:nvPr>
        </p:nvGraphicFramePr>
        <p:xfrm>
          <a:off x="111125" y="561975"/>
          <a:ext cx="8858251" cy="5989638"/>
        </p:xfrm>
        <a:graphic>
          <a:graphicData uri="http://schemas.openxmlformats.org/drawingml/2006/table">
            <a:tbl>
              <a:tblPr firstRow="1" bandRow="1">
                <a:tableStyleId>{5940675A-B579-460E-94D1-54222C63F5DA}</a:tableStyleId>
              </a:tblPr>
              <a:tblGrid>
                <a:gridCol w="1220515">
                  <a:extLst>
                    <a:ext uri="{9D8B030D-6E8A-4147-A177-3AD203B41FA5}"/>
                  </a:extLst>
                </a:gridCol>
                <a:gridCol w="1909434">
                  <a:extLst>
                    <a:ext uri="{9D8B030D-6E8A-4147-A177-3AD203B41FA5}"/>
                  </a:extLst>
                </a:gridCol>
                <a:gridCol w="1909434">
                  <a:extLst>
                    <a:ext uri="{9D8B030D-6E8A-4147-A177-3AD203B41FA5}"/>
                  </a:extLst>
                </a:gridCol>
                <a:gridCol w="1909434">
                  <a:extLst>
                    <a:ext uri="{9D8B030D-6E8A-4147-A177-3AD203B41FA5}"/>
                  </a:extLst>
                </a:gridCol>
                <a:gridCol w="1909434">
                  <a:extLst>
                    <a:ext uri="{9D8B030D-6E8A-4147-A177-3AD203B41FA5}"/>
                  </a:extLst>
                </a:gridCol>
              </a:tblGrid>
              <a:tr h="396242">
                <a:tc>
                  <a:txBody>
                    <a:bodyPr/>
                    <a:lstStyle/>
                    <a:p>
                      <a:pPr algn="ctr"/>
                      <a:r>
                        <a:rPr kumimoji="1" lang="en-US" altLang="ja-JP" sz="1300" b="1" dirty="0"/>
                        <a:t>【</a:t>
                      </a:r>
                      <a:r>
                        <a:rPr kumimoji="1" lang="ja-JP" altLang="en-US" sz="1300" b="1" dirty="0"/>
                        <a:t>製造業</a:t>
                      </a:r>
                      <a:r>
                        <a:rPr kumimoji="1" lang="en-US" altLang="ja-JP" sz="1300" b="1" dirty="0"/>
                        <a:t>】</a:t>
                      </a:r>
                      <a:endParaRPr kumimoji="1" lang="ja-JP" altLang="en-US" sz="1300" b="1" dirty="0"/>
                    </a:p>
                  </a:txBody>
                  <a:tcPr marL="91444" marR="91444" marT="45705" marB="45705" anchor="ctr">
                    <a:solidFill>
                      <a:srgbClr val="FFFF99"/>
                    </a:solidFill>
                  </a:tcPr>
                </a:tc>
                <a:tc>
                  <a:txBody>
                    <a:bodyPr/>
                    <a:lstStyle/>
                    <a:p>
                      <a:pPr algn="ctr"/>
                      <a:r>
                        <a:rPr kumimoji="1" lang="ja-JP" altLang="en-US" sz="1000" dirty="0"/>
                        <a:t>電気・ガス業</a:t>
                      </a:r>
                      <a:endParaRPr kumimoji="1" lang="en-US" altLang="ja-JP" sz="1000" dirty="0"/>
                    </a:p>
                  </a:txBody>
                  <a:tcPr marL="91444" marR="91444" marT="45705" marB="45705" anchor="ctr">
                    <a:solidFill>
                      <a:srgbClr val="FFFF99"/>
                    </a:solidFill>
                  </a:tcPr>
                </a:tc>
                <a:tc>
                  <a:txBody>
                    <a:bodyPr/>
                    <a:lstStyle/>
                    <a:p>
                      <a:pPr algn="ctr"/>
                      <a:r>
                        <a:rPr kumimoji="1" lang="zh-TW" altLang="en-US" sz="1000" dirty="0"/>
                        <a:t>石油製品製造業</a:t>
                      </a:r>
                      <a:endParaRPr kumimoji="1" lang="en-US" altLang="zh-TW" sz="1000" dirty="0"/>
                    </a:p>
                    <a:p>
                      <a:pPr algn="ctr"/>
                      <a:r>
                        <a:rPr kumimoji="1" lang="zh-TW" altLang="en-US" sz="1000" dirty="0"/>
                        <a:t>（石油精製）</a:t>
                      </a:r>
                      <a:endParaRPr kumimoji="1" lang="ja-JP" altLang="en-US" sz="1000" dirty="0"/>
                    </a:p>
                  </a:txBody>
                  <a:tcPr marL="91444" marR="91444" marT="45705" marB="45705" anchor="ctr">
                    <a:solidFill>
                      <a:srgbClr val="FFFF99"/>
                    </a:solidFill>
                  </a:tcPr>
                </a:tc>
                <a:tc>
                  <a:txBody>
                    <a:bodyPr/>
                    <a:lstStyle/>
                    <a:p>
                      <a:pPr algn="ctr"/>
                      <a:r>
                        <a:rPr kumimoji="1" lang="ja-JP" altLang="en-US" sz="1000" dirty="0"/>
                        <a:t>輸送機械器具製造業・鉄鋼業</a:t>
                      </a:r>
                      <a:endParaRPr kumimoji="1" lang="en-US" altLang="ja-JP" sz="1000" dirty="0"/>
                    </a:p>
                    <a:p>
                      <a:pPr algn="ctr"/>
                      <a:r>
                        <a:rPr kumimoji="1" lang="ja-JP" altLang="en-US" sz="1000" dirty="0"/>
                        <a:t>（航空・自動車・鉄鋼）</a:t>
                      </a:r>
                      <a:endParaRPr kumimoji="1" lang="en-US" altLang="ja-JP" sz="1000" dirty="0"/>
                    </a:p>
                  </a:txBody>
                  <a:tcPr marL="91444" marR="91444" marT="45705" marB="45705" anchor="ctr">
                    <a:solidFill>
                      <a:srgbClr val="FFFF99"/>
                    </a:solidFill>
                  </a:tcPr>
                </a:tc>
                <a:tc>
                  <a:txBody>
                    <a:bodyPr/>
                    <a:lstStyle/>
                    <a:p>
                      <a:pPr algn="ctr"/>
                      <a:r>
                        <a:rPr kumimoji="1" lang="zh-CN" altLang="en-US" sz="1000" dirty="0"/>
                        <a:t>化学工業</a:t>
                      </a:r>
                      <a:endParaRPr kumimoji="1" lang="en-US" altLang="zh-CN" sz="1000" dirty="0"/>
                    </a:p>
                    <a:p>
                      <a:pPr algn="ctr"/>
                      <a:r>
                        <a:rPr kumimoji="1" lang="zh-CN" altLang="en-US" sz="1000" dirty="0"/>
                        <a:t>（化学薬品）</a:t>
                      </a:r>
                      <a:endParaRPr kumimoji="1" lang="en-US" altLang="ja-JP" sz="1000" dirty="0"/>
                    </a:p>
                  </a:txBody>
                  <a:tcPr marL="91444" marR="91444" marT="45705" marB="45705" anchor="ctr">
                    <a:solidFill>
                      <a:srgbClr val="FFFF99"/>
                    </a:solidFill>
                  </a:tcPr>
                </a:tc>
                <a:extLst>
                  <a:ext uri="{0D108BD9-81ED-4DB2-BD59-A6C34878D82A}"/>
                </a:extLst>
              </a:tr>
              <a:tr h="259068">
                <a:tc>
                  <a:txBody>
                    <a:bodyPr/>
                    <a:lstStyle/>
                    <a:p>
                      <a:pPr marL="0" algn="l" defTabSz="914400" rtl="0" eaLnBrk="1" latinLnBrk="0" hangingPunct="1"/>
                      <a:r>
                        <a:rPr kumimoji="1" lang="ja-JP" altLang="en-US" sz="1100" kern="1200" dirty="0">
                          <a:solidFill>
                            <a:schemeClr val="tx1"/>
                          </a:solidFill>
                          <a:latin typeface="+mn-lt"/>
                          <a:ea typeface="+mn-ea"/>
                          <a:cs typeface="+mn-cs"/>
                        </a:rPr>
                        <a:t>名古屋港</a:t>
                      </a:r>
                    </a:p>
                  </a:txBody>
                  <a:tcPr marL="91444" marR="91444" marT="45705" marB="45705" anchor="ctr">
                    <a:solidFill>
                      <a:srgbClr val="CCECFF"/>
                    </a:solid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r>
                        <a:rPr kumimoji="1" lang="ja-JP" altLang="en-US" sz="900" kern="1200" dirty="0" smtClean="0">
                          <a:solidFill>
                            <a:schemeClr val="tx1"/>
                          </a:solidFill>
                          <a:latin typeface="+mn-lt"/>
                          <a:ea typeface="+mn-ea"/>
                          <a:cs typeface="+mn-cs"/>
                        </a:rPr>
                        <a:t>火力，</a:t>
                      </a:r>
                      <a:r>
                        <a:rPr kumimoji="1" lang="en-US" altLang="ja-JP" sz="900" b="0" kern="1200" dirty="0" smtClean="0">
                          <a:solidFill>
                            <a:schemeClr val="tx1"/>
                          </a:solidFill>
                          <a:latin typeface="+mn-lt"/>
                          <a:ea typeface="+mn-ea"/>
                          <a:cs typeface="+mn-cs"/>
                        </a:rPr>
                        <a:t>LNG</a:t>
                      </a:r>
                      <a:r>
                        <a:rPr kumimoji="1" lang="ja-JP" altLang="en-US" sz="900" kern="1200" dirty="0" smtClean="0">
                          <a:solidFill>
                            <a:schemeClr val="tx1"/>
                          </a:solidFill>
                          <a:latin typeface="+mn-lt"/>
                          <a:ea typeface="+mn-ea"/>
                          <a:cs typeface="+mn-cs"/>
                        </a:rPr>
                        <a:t>）</a:t>
                      </a:r>
                      <a:endParaRPr kumimoji="1" lang="ja-JP" altLang="en-US" sz="900" kern="1200" dirty="0">
                        <a:solidFill>
                          <a:schemeClr val="tx1"/>
                        </a:solidFill>
                        <a:latin typeface="+mn-lt"/>
                        <a:ea typeface="+mn-ea"/>
                        <a:cs typeface="+mn-cs"/>
                      </a:endParaRP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○（航空，自動車，鉄鋼）</a:t>
                      </a:r>
                      <a:endParaRPr kumimoji="1" lang="en-US" altLang="ja-JP" sz="900" kern="1200" dirty="0">
                        <a:solidFill>
                          <a:schemeClr val="tx1"/>
                        </a:solidFill>
                        <a:latin typeface="+mn-lt"/>
                        <a:ea typeface="+mn-ea"/>
                        <a:cs typeface="+mn-cs"/>
                      </a:endParaRP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endParaRPr kumimoji="1" lang="en-US" altLang="ja-JP" sz="900" kern="1200" dirty="0">
                        <a:solidFill>
                          <a:schemeClr val="tx1"/>
                        </a:solidFill>
                        <a:latin typeface="+mn-lt"/>
                        <a:ea typeface="+mn-ea"/>
                        <a:cs typeface="+mn-cs"/>
                      </a:endParaRPr>
                    </a:p>
                  </a:txBody>
                  <a:tcPr marL="91444" marR="91444" marT="45705" marB="45705" anchor="ctr">
                    <a:noFill/>
                  </a:tcPr>
                </a:tc>
                <a:extLst>
                  <a:ext uri="{0D108BD9-81ED-4DB2-BD59-A6C34878D82A}"/>
                </a:extLst>
              </a:tr>
              <a:tr h="259068">
                <a:tc>
                  <a:txBody>
                    <a:bodyPr/>
                    <a:lstStyle/>
                    <a:p>
                      <a:pPr marL="0" algn="l" defTabSz="914400" rtl="0" eaLnBrk="1" latinLnBrk="0" hangingPunct="1"/>
                      <a:r>
                        <a:rPr kumimoji="1" lang="ja-JP" altLang="en-US" sz="1100" kern="1200" dirty="0">
                          <a:solidFill>
                            <a:schemeClr val="tx1"/>
                          </a:solidFill>
                          <a:latin typeface="+mn-lt"/>
                          <a:ea typeface="+mn-ea"/>
                          <a:cs typeface="+mn-cs"/>
                        </a:rPr>
                        <a:t>四日市港</a:t>
                      </a:r>
                    </a:p>
                  </a:txBody>
                  <a:tcPr marL="91444" marR="91444" marT="45705" marB="45705" anchor="ctr">
                    <a:solidFill>
                      <a:srgbClr val="CCECFF"/>
                    </a:solid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○（火力，</a:t>
                      </a:r>
                      <a:r>
                        <a:rPr kumimoji="1" lang="en-US" altLang="ja-JP" sz="900" kern="1200" dirty="0">
                          <a:solidFill>
                            <a:schemeClr val="tx1"/>
                          </a:solidFill>
                          <a:latin typeface="+mn-lt"/>
                          <a:ea typeface="+mn-ea"/>
                          <a:cs typeface="+mn-cs"/>
                        </a:rPr>
                        <a:t>LNG</a:t>
                      </a:r>
                      <a:r>
                        <a:rPr kumimoji="1" lang="ja-JP" altLang="en-US" sz="900" kern="1200" dirty="0">
                          <a:solidFill>
                            <a:schemeClr val="tx1"/>
                          </a:solidFill>
                          <a:latin typeface="+mn-lt"/>
                          <a:ea typeface="+mn-ea"/>
                          <a:cs typeface="+mn-cs"/>
                        </a:rPr>
                        <a:t>）</a:t>
                      </a: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○（自動車，鉄鋼）</a:t>
                      </a:r>
                      <a:endParaRPr kumimoji="1" lang="en-US" altLang="ja-JP" sz="900" kern="1200" dirty="0">
                        <a:solidFill>
                          <a:schemeClr val="tx1"/>
                        </a:solidFill>
                        <a:latin typeface="+mn-lt"/>
                        <a:ea typeface="+mn-ea"/>
                        <a:cs typeface="+mn-cs"/>
                      </a:endParaRP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endParaRPr kumimoji="1" lang="en-US" altLang="ja-JP" sz="900" kern="1200" dirty="0">
                        <a:solidFill>
                          <a:schemeClr val="tx1"/>
                        </a:solidFill>
                        <a:latin typeface="+mn-lt"/>
                        <a:ea typeface="+mn-ea"/>
                        <a:cs typeface="+mn-cs"/>
                      </a:endParaRPr>
                    </a:p>
                  </a:txBody>
                  <a:tcPr marL="91444" marR="91444" marT="45705" marB="45705" anchor="ctr">
                    <a:noFill/>
                  </a:tcPr>
                </a:tc>
                <a:extLst>
                  <a:ext uri="{0D108BD9-81ED-4DB2-BD59-A6C34878D82A}"/>
                </a:extLst>
              </a:tr>
              <a:tr h="259068">
                <a:tc>
                  <a:txBody>
                    <a:bodyPr/>
                    <a:lstStyle/>
                    <a:p>
                      <a:pPr marL="0" algn="l" defTabSz="914400" rtl="0" eaLnBrk="1" latinLnBrk="0" hangingPunct="1"/>
                      <a:r>
                        <a:rPr kumimoji="1" lang="ja-JP" altLang="en-US" sz="1100" kern="1200" dirty="0">
                          <a:solidFill>
                            <a:schemeClr val="tx1"/>
                          </a:solidFill>
                          <a:latin typeface="+mn-lt"/>
                          <a:ea typeface="+mn-ea"/>
                          <a:cs typeface="+mn-cs"/>
                        </a:rPr>
                        <a:t>三河港</a:t>
                      </a:r>
                    </a:p>
                  </a:txBody>
                  <a:tcPr marL="91444" marR="91444" marT="45705" marB="45705" anchor="c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a:t>
                      </a: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○（自動車，鉄鋼）</a:t>
                      </a:r>
                      <a:endParaRPr kumimoji="1" lang="en-US" altLang="ja-JP" sz="900" kern="1200" dirty="0">
                        <a:solidFill>
                          <a:schemeClr val="tx1"/>
                        </a:solidFill>
                        <a:latin typeface="+mn-lt"/>
                        <a:ea typeface="+mn-ea"/>
                        <a:cs typeface="+mn-cs"/>
                      </a:endParaRP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endParaRPr kumimoji="1" lang="en-US" altLang="ja-JP" sz="900" kern="1200" dirty="0">
                        <a:solidFill>
                          <a:schemeClr val="tx1"/>
                        </a:solidFill>
                        <a:latin typeface="+mn-lt"/>
                        <a:ea typeface="+mn-ea"/>
                        <a:cs typeface="+mn-cs"/>
                      </a:endParaRPr>
                    </a:p>
                  </a:txBody>
                  <a:tcPr marL="91444" marR="91444" marT="45705" marB="45705" anchor="ctr">
                    <a:noFill/>
                  </a:tcPr>
                </a:tc>
                <a:extLst>
                  <a:ext uri="{0D108BD9-81ED-4DB2-BD59-A6C34878D82A}"/>
                </a:extLst>
              </a:tr>
              <a:tr h="259068">
                <a:tc>
                  <a:txBody>
                    <a:bodyPr/>
                    <a:lstStyle/>
                    <a:p>
                      <a:pPr algn="l"/>
                      <a:r>
                        <a:rPr kumimoji="1" lang="ja-JP" altLang="en-US" sz="1100" dirty="0"/>
                        <a:t>衣浦港</a:t>
                      </a:r>
                    </a:p>
                  </a:txBody>
                  <a:tcPr marL="91444" marR="91444" marT="45705" marB="45705" anchor="ctr">
                    <a:solidFill>
                      <a:srgbClr val="CCECFF"/>
                    </a:solid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○（火力）</a:t>
                      </a: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○（航空，自動車</a:t>
                      </a:r>
                      <a:r>
                        <a:rPr kumimoji="1" lang="ja-JP" altLang="en-US" sz="900" kern="1200" dirty="0" smtClean="0">
                          <a:solidFill>
                            <a:schemeClr val="tx1"/>
                          </a:solidFill>
                          <a:latin typeface="+mn-lt"/>
                          <a:ea typeface="+mn-ea"/>
                          <a:cs typeface="+mn-cs"/>
                        </a:rPr>
                        <a:t>，鉄鋼）</a:t>
                      </a:r>
                      <a:endParaRPr kumimoji="1" lang="en-US" altLang="ja-JP" sz="900" kern="1200" dirty="0">
                        <a:solidFill>
                          <a:schemeClr val="tx1"/>
                        </a:solidFill>
                        <a:latin typeface="+mn-lt"/>
                        <a:ea typeface="+mn-ea"/>
                        <a:cs typeface="+mn-cs"/>
                      </a:endParaRP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endParaRPr kumimoji="1" lang="en-US" altLang="ja-JP" sz="900" kern="1200" dirty="0">
                        <a:solidFill>
                          <a:schemeClr val="tx1"/>
                        </a:solidFill>
                        <a:latin typeface="+mn-lt"/>
                        <a:ea typeface="+mn-ea"/>
                        <a:cs typeface="+mn-cs"/>
                      </a:endParaRPr>
                    </a:p>
                  </a:txBody>
                  <a:tcPr marL="91444" marR="91444" marT="45705" marB="45705" anchor="ctr">
                    <a:noFill/>
                  </a:tcPr>
                </a:tc>
                <a:extLst>
                  <a:ext uri="{0D108BD9-81ED-4DB2-BD59-A6C34878D82A}"/>
                </a:extLst>
              </a:tr>
              <a:tr h="259068">
                <a:tc>
                  <a:txBody>
                    <a:bodyPr/>
                    <a:lstStyle/>
                    <a:p>
                      <a:pPr algn="l"/>
                      <a:r>
                        <a:rPr kumimoji="1" lang="ja-JP" altLang="en-US" sz="1100" dirty="0"/>
                        <a:t>津松阪港</a:t>
                      </a:r>
                    </a:p>
                  </a:txBody>
                  <a:tcPr marL="91444" marR="91444" marT="45705" marB="45705" anchor="ctr">
                    <a:solidFill>
                      <a:srgbClr val="CCECFF"/>
                    </a:solidFill>
                  </a:tcPr>
                </a:tc>
                <a:tc>
                  <a:txBody>
                    <a:bodyPr/>
                    <a:lstStyle/>
                    <a:p>
                      <a:pPr marL="0" algn="ctr" defTabSz="914400" rtl="0" eaLnBrk="1" latinLnBrk="0" hangingPunct="1"/>
                      <a:r>
                        <a:rPr kumimoji="1" lang="ja-JP" altLang="en-US" sz="900" kern="1200" dirty="0" smtClean="0">
                          <a:solidFill>
                            <a:schemeClr val="tx1"/>
                          </a:solidFill>
                          <a:latin typeface="+mn-lt"/>
                          <a:ea typeface="+mn-ea"/>
                          <a:cs typeface="+mn-cs"/>
                        </a:rPr>
                        <a:t>－</a:t>
                      </a:r>
                      <a:endParaRPr kumimoji="1" lang="ja-JP" altLang="en-US" sz="900" kern="1200" dirty="0">
                        <a:solidFill>
                          <a:schemeClr val="tx1"/>
                        </a:solidFill>
                        <a:latin typeface="+mn-lt"/>
                        <a:ea typeface="+mn-ea"/>
                        <a:cs typeface="+mn-cs"/>
                      </a:endParaRP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○（鉄鋼）</a:t>
                      </a:r>
                      <a:endParaRPr kumimoji="1" lang="en-US" altLang="ja-JP" sz="900" kern="1200" dirty="0">
                        <a:solidFill>
                          <a:schemeClr val="tx1"/>
                        </a:solidFill>
                        <a:latin typeface="+mn-lt"/>
                        <a:ea typeface="+mn-ea"/>
                        <a:cs typeface="+mn-cs"/>
                      </a:endParaRPr>
                    </a:p>
                  </a:txBody>
                  <a:tcPr marL="91444" marR="91444" marT="45705" marB="45705" anchor="ctr">
                    <a:noFill/>
                  </a:tcPr>
                </a:tc>
                <a:tc>
                  <a:txBody>
                    <a:bodyPr/>
                    <a:lstStyle/>
                    <a:p>
                      <a:pPr marL="0" algn="ctr" defTabSz="914400" rtl="0" eaLnBrk="1" latinLnBrk="0" hangingPunct="1"/>
                      <a:r>
                        <a:rPr kumimoji="1" lang="ja-JP" altLang="en-US" sz="900" kern="1200" dirty="0">
                          <a:solidFill>
                            <a:schemeClr val="tx1"/>
                          </a:solidFill>
                          <a:latin typeface="+mn-lt"/>
                          <a:ea typeface="+mn-ea"/>
                          <a:cs typeface="+mn-cs"/>
                        </a:rPr>
                        <a:t>－</a:t>
                      </a:r>
                      <a:endParaRPr kumimoji="1" lang="en-US" altLang="ja-JP" sz="900" kern="1200" dirty="0">
                        <a:solidFill>
                          <a:schemeClr val="tx1"/>
                        </a:solidFill>
                        <a:latin typeface="+mn-lt"/>
                        <a:ea typeface="+mn-ea"/>
                        <a:cs typeface="+mn-cs"/>
                      </a:endParaRPr>
                    </a:p>
                  </a:txBody>
                  <a:tcPr marL="91444" marR="91444" marT="45705" marB="45705" anchor="ctr">
                    <a:noFill/>
                  </a:tcPr>
                </a:tc>
                <a:extLst>
                  <a:ext uri="{0D108BD9-81ED-4DB2-BD59-A6C34878D82A}"/>
                </a:extLst>
              </a:tr>
              <a:tr h="1051632">
                <a:tc>
                  <a:txBody>
                    <a:bodyPr/>
                    <a:lstStyle/>
                    <a:p>
                      <a:r>
                        <a:rPr kumimoji="1" lang="ja-JP" altLang="en-US" sz="1100" dirty="0"/>
                        <a:t>人的被害</a:t>
                      </a:r>
                    </a:p>
                  </a:txBody>
                  <a:tcPr marL="91443" marR="91443" marT="45695" marB="45695" anchor="ctr">
                    <a:solidFill>
                      <a:srgbClr val="FF9999"/>
                    </a:solidFill>
                  </a:tcPr>
                </a:tc>
                <a:tc>
                  <a:txBody>
                    <a:bodyPr/>
                    <a:lstStyle/>
                    <a:p>
                      <a:pPr marL="93663" indent="-93663" algn="l" defTabSz="914400" rtl="0" eaLnBrk="1" latinLnBrk="0" hangingPunct="1"/>
                      <a:r>
                        <a:rPr kumimoji="1" lang="ja-JP" altLang="en-US" sz="900" kern="1200" dirty="0">
                          <a:solidFill>
                            <a:schemeClr val="tx1"/>
                          </a:solidFill>
                          <a:latin typeface="+mn-lt"/>
                          <a:ea typeface="+mn-ea"/>
                          <a:cs typeface="+mn-cs"/>
                        </a:rPr>
                        <a:t>①堤外地の作業員等の被害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②水門・陸閘等の閉鎖不良による人的被害の拡大</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③海岸保全施設が機能しないエリアでの人的被害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 ④堤内地（海抜ゼロメートル地帯含む）の企業・住民等の人的被害</a:t>
                      </a:r>
                      <a:endParaRPr kumimoji="1" lang="en-US" altLang="ja-JP" sz="900" kern="1200" dirty="0">
                        <a:solidFill>
                          <a:schemeClr val="tx1"/>
                        </a:solidFill>
                        <a:latin typeface="+mn-lt"/>
                        <a:ea typeface="+mn-ea"/>
                        <a:cs typeface="+mn-cs"/>
                      </a:endParaRPr>
                    </a:p>
                  </a:txBody>
                  <a:tcPr marL="91444" marR="91444" marT="45705" marB="45705"/>
                </a:tc>
                <a:tc>
                  <a:txBody>
                    <a:bodyPr/>
                    <a:lstStyle/>
                    <a:p>
                      <a:pPr marL="93663" indent="-93663" algn="l" defTabSz="914400" rtl="0" eaLnBrk="1" latinLnBrk="0" hangingPunct="1"/>
                      <a:r>
                        <a:rPr kumimoji="1" lang="ja-JP" altLang="en-US" sz="900" kern="1200" dirty="0">
                          <a:solidFill>
                            <a:schemeClr val="tx1"/>
                          </a:solidFill>
                          <a:latin typeface="+mn-lt"/>
                          <a:ea typeface="+mn-ea"/>
                          <a:cs typeface="+mn-cs"/>
                        </a:rPr>
                        <a:t>①堤外地の作業員等の被害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②水門・陸閘等の閉鎖不良による人的被害の拡大</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③海岸保全施設が機能しないエリアでの人的被害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④堤内地（海抜ゼロメートル地帯含む）の企業・住民等の人的被害</a:t>
                      </a:r>
                      <a:endParaRPr kumimoji="1" lang="en-US" altLang="ja-JP" sz="900" kern="1200" dirty="0">
                        <a:solidFill>
                          <a:schemeClr val="tx1"/>
                        </a:solidFill>
                        <a:latin typeface="+mn-lt"/>
                        <a:ea typeface="+mn-ea"/>
                        <a:cs typeface="+mn-cs"/>
                      </a:endParaRPr>
                    </a:p>
                  </a:txBody>
                  <a:tcPr marL="91444" marR="91444" marT="45705" marB="45705"/>
                </a:tc>
                <a:tc>
                  <a:txBody>
                    <a:bodyPr/>
                    <a:lstStyle/>
                    <a:p>
                      <a:pPr marL="93663" indent="-93663" algn="l" defTabSz="914400" rtl="0" eaLnBrk="1" latinLnBrk="0" hangingPunct="1"/>
                      <a:r>
                        <a:rPr kumimoji="1" lang="ja-JP" altLang="en-US" sz="900" kern="1200" dirty="0">
                          <a:solidFill>
                            <a:schemeClr val="tx1"/>
                          </a:solidFill>
                          <a:latin typeface="+mn-lt"/>
                          <a:ea typeface="+mn-ea"/>
                          <a:cs typeface="+mn-cs"/>
                        </a:rPr>
                        <a:t>①堤外地の作業員等の被害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②水門・陸閘等の閉鎖不良による人的被害の拡大</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③海岸保全施設が機能しないエリアでの人的被害</a:t>
                      </a:r>
                      <a:endParaRPr kumimoji="1" lang="en-US" altLang="ja-JP" sz="900" kern="1200" dirty="0">
                        <a:solidFill>
                          <a:schemeClr val="tx1"/>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④堤内地（海抜ゼロメートル地帯含む）の企業・住民等の人的被害</a:t>
                      </a:r>
                      <a:endParaRPr kumimoji="1" lang="en-US" altLang="ja-JP" sz="900" kern="1200" dirty="0">
                        <a:solidFill>
                          <a:schemeClr val="tx1"/>
                        </a:solidFill>
                        <a:latin typeface="+mn-lt"/>
                        <a:ea typeface="+mn-ea"/>
                        <a:cs typeface="+mn-cs"/>
                      </a:endParaRPr>
                    </a:p>
                  </a:txBody>
                  <a:tcPr marL="91444" marR="91444" marT="45705" marB="45705"/>
                </a:tc>
                <a:tc>
                  <a:txBody>
                    <a:bodyPr/>
                    <a:lstStyle/>
                    <a:p>
                      <a:pPr marL="93663" indent="-93663" algn="l" defTabSz="914400" rtl="0" eaLnBrk="1" latinLnBrk="0" hangingPunct="1"/>
                      <a:r>
                        <a:rPr kumimoji="1" lang="ja-JP" altLang="en-US" sz="900" kern="1200" dirty="0">
                          <a:solidFill>
                            <a:schemeClr val="tx1"/>
                          </a:solidFill>
                          <a:latin typeface="+mn-lt"/>
                          <a:ea typeface="+mn-ea"/>
                          <a:cs typeface="+mn-cs"/>
                        </a:rPr>
                        <a:t>①堤外地の作業員等の被害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②水門・陸閘等の閉鎖不良による人的被害の拡大</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③海岸保全施設が機能しないエリアでの人的被害</a:t>
                      </a:r>
                      <a:endParaRPr kumimoji="1" lang="en-US" altLang="ja-JP" sz="900" kern="1200" dirty="0">
                        <a:solidFill>
                          <a:schemeClr val="tx1"/>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④堤内地（海抜ゼロメートル地帯含む）の企業・住民等の人的被害</a:t>
                      </a:r>
                      <a:endParaRPr kumimoji="1" lang="en-US" altLang="ja-JP" sz="900" kern="1200" dirty="0">
                        <a:solidFill>
                          <a:schemeClr val="tx1"/>
                        </a:solidFill>
                        <a:latin typeface="+mn-lt"/>
                        <a:ea typeface="+mn-ea"/>
                        <a:cs typeface="+mn-cs"/>
                      </a:endParaRPr>
                    </a:p>
                  </a:txBody>
                  <a:tcPr marL="91444" marR="91444" marT="45705" marB="45705"/>
                </a:tc>
                <a:extLst>
                  <a:ext uri="{0D108BD9-81ED-4DB2-BD59-A6C34878D82A}"/>
                </a:extLst>
              </a:tr>
              <a:tr h="3246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民間施設への</a:t>
                      </a:r>
                      <a:endParaRPr kumimoji="1" lang="en-US" altLang="ja-JP" sz="11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被害</a:t>
                      </a:r>
                    </a:p>
                  </a:txBody>
                  <a:tcPr marL="91443" marR="91443" marT="45695" marB="45695" anchor="ctr">
                    <a:solidFill>
                      <a:srgbClr val="FF9999"/>
                    </a:solidFill>
                  </a:tcPr>
                </a:tc>
                <a:tc>
                  <a:txBody>
                    <a:bodyP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rgbClr val="FF0000"/>
                          </a:solidFill>
                          <a:latin typeface="+mn-lt"/>
                          <a:ea typeface="+mn-ea"/>
                          <a:cs typeface="+mn-cs"/>
                        </a:rPr>
                        <a:t>⑤</a:t>
                      </a:r>
                      <a:r>
                        <a:rPr lang="ja-JP" altLang="en-US" sz="900" dirty="0">
                          <a:solidFill>
                            <a:srgbClr val="FF0000"/>
                          </a:solidFill>
                        </a:rPr>
                        <a:t>上屋への浸水や荷さばき地の冠水による原材料・燃料等への被害</a:t>
                      </a: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rgbClr val="FF0000"/>
                          </a:solidFill>
                          <a:latin typeface="+mn-lt"/>
                          <a:ea typeface="+mn-ea"/>
                          <a:cs typeface="+mn-cs"/>
                        </a:rPr>
                        <a:t>⑥　－</a:t>
                      </a:r>
                      <a:endParaRPr kumimoji="1" lang="en-US" altLang="ja-JP" sz="900" kern="1200" dirty="0">
                        <a:solidFill>
                          <a:srgbClr val="FF0000"/>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rgbClr val="FF0000"/>
                          </a:solidFill>
                          <a:latin typeface="+mn-lt"/>
                          <a:ea typeface="+mn-ea"/>
                          <a:cs typeface="+mn-cs"/>
                        </a:rPr>
                        <a:t>⑦暴風等による原材料・燃料等の飛散</a:t>
                      </a:r>
                      <a:endParaRPr kumimoji="1" lang="en-US" altLang="ja-JP" sz="900" kern="1200" dirty="0">
                        <a:solidFill>
                          <a:srgbClr val="FF0000"/>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rgbClr val="FF0000"/>
                          </a:solidFill>
                          <a:latin typeface="+mn-lt"/>
                          <a:ea typeface="+mn-ea"/>
                          <a:cs typeface="+mn-cs"/>
                        </a:rPr>
                        <a:t>⑧原材料・燃料等危険物等の海上への流出</a:t>
                      </a:r>
                    </a:p>
                    <a:p>
                      <a:pPr marL="93663" indent="-93663" algn="l" defTabSz="914400" rtl="0" eaLnBrk="1" latinLnBrk="0" hangingPunct="1"/>
                      <a:r>
                        <a:rPr kumimoji="1" lang="ja-JP" altLang="en-US" sz="900" kern="1200" dirty="0">
                          <a:solidFill>
                            <a:schemeClr val="tx1"/>
                          </a:solidFill>
                          <a:latin typeface="+mn-lt"/>
                          <a:ea typeface="+mn-ea"/>
                          <a:cs typeface="+mn-cs"/>
                        </a:rPr>
                        <a:t>⑨　－</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⑩発電設備・パイプライン等への被害とそれによる内部物質の流出</a:t>
                      </a:r>
                    </a:p>
                    <a:p>
                      <a:pPr marL="93663" indent="-93663" eaLnBrk="1" hangingPunct="1"/>
                      <a:r>
                        <a:rPr lang="ja-JP" altLang="en-US" sz="900" dirty="0" smtClean="0">
                          <a:solidFill>
                            <a:srgbClr val="FF0000"/>
                          </a:solidFill>
                        </a:rPr>
                        <a:t>⑪民有</a:t>
                      </a:r>
                      <a:r>
                        <a:rPr lang="ja-JP" altLang="en-US" sz="900" dirty="0">
                          <a:solidFill>
                            <a:srgbClr val="FF0000"/>
                          </a:solidFill>
                        </a:rPr>
                        <a:t>の護岸等の被災</a:t>
                      </a:r>
                      <a:endParaRPr lang="en-US" altLang="ja-JP" sz="900" dirty="0">
                        <a:solidFill>
                          <a:srgbClr val="FF0000"/>
                        </a:solidFill>
                      </a:endParaRPr>
                    </a:p>
                    <a:p>
                      <a:pPr marL="93663" indent="-93663" eaLnBrk="1" hangingPunct="1"/>
                      <a:r>
                        <a:rPr lang="ja-JP" altLang="en-US" sz="900" dirty="0" smtClean="0"/>
                        <a:t>⑫建物</a:t>
                      </a:r>
                      <a:r>
                        <a:rPr lang="ja-JP" altLang="en-US" sz="900" dirty="0"/>
                        <a:t>の浸水による屋内原材料・燃料等への被害</a:t>
                      </a:r>
                      <a:endParaRPr lang="en-US" altLang="ja-JP" sz="900" dirty="0"/>
                    </a:p>
                    <a:p>
                      <a:pPr marL="93663" indent="-93663" algn="l" defTabSz="914400" rtl="0" eaLnBrk="1" latinLnBrk="0" hangingPunct="1"/>
                      <a:r>
                        <a:rPr kumimoji="1" lang="ja-JP" altLang="en-US" sz="900" kern="1200" dirty="0" smtClean="0">
                          <a:solidFill>
                            <a:schemeClr val="tx1"/>
                          </a:solidFill>
                          <a:latin typeface="+mn-lt"/>
                          <a:ea typeface="+mn-ea"/>
                          <a:cs typeface="+mn-cs"/>
                        </a:rPr>
                        <a:t>⑬屋外荷役資</a:t>
                      </a:r>
                      <a:r>
                        <a:rPr kumimoji="1" lang="ja-JP" altLang="en-US" sz="900" kern="1200" dirty="0">
                          <a:solidFill>
                            <a:schemeClr val="tx1"/>
                          </a:solidFill>
                          <a:latin typeface="+mn-lt"/>
                          <a:ea typeface="+mn-ea"/>
                          <a:cs typeface="+mn-cs"/>
                        </a:rPr>
                        <a:t>機材等機械類への被害</a:t>
                      </a:r>
                    </a:p>
                    <a:p>
                      <a:pPr marL="93663" indent="-93663" algn="l" defTabSz="914400" rtl="0" eaLnBrk="1" latinLnBrk="0" hangingPunct="1"/>
                      <a:r>
                        <a:rPr kumimoji="1" lang="ja-JP" altLang="en-US" sz="900" kern="1200" dirty="0" smtClean="0">
                          <a:solidFill>
                            <a:schemeClr val="tx1"/>
                          </a:solidFill>
                          <a:latin typeface="+mn-lt"/>
                          <a:ea typeface="+mn-ea"/>
                          <a:cs typeface="+mn-cs"/>
                        </a:rPr>
                        <a:t>⑭電源</a:t>
                      </a:r>
                      <a:r>
                        <a:rPr kumimoji="1" lang="ja-JP" altLang="en-US" sz="900" kern="1200" dirty="0">
                          <a:solidFill>
                            <a:schemeClr val="tx1"/>
                          </a:solidFill>
                          <a:latin typeface="+mn-lt"/>
                          <a:ea typeface="+mn-ea"/>
                          <a:cs typeface="+mn-cs"/>
                        </a:rPr>
                        <a:t>設備の機能喪失（冠水、塩害等）</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⑮社屋</a:t>
                      </a:r>
                      <a:r>
                        <a:rPr kumimoji="1" lang="ja-JP" altLang="en-US" sz="900" kern="1200" dirty="0">
                          <a:solidFill>
                            <a:schemeClr val="tx1"/>
                          </a:solidFill>
                          <a:latin typeface="+mn-lt"/>
                          <a:ea typeface="+mn-ea"/>
                          <a:cs typeface="+mn-cs"/>
                        </a:rPr>
                        <a:t>・倉庫等の被害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rgbClr val="FF0000"/>
                          </a:solidFill>
                          <a:latin typeface="+mn-lt"/>
                          <a:ea typeface="+mn-ea"/>
                          <a:cs typeface="+mn-cs"/>
                        </a:rPr>
                        <a:t>⑯構内</a:t>
                      </a:r>
                      <a:r>
                        <a:rPr kumimoji="1" lang="ja-JP" altLang="en-US" sz="900" kern="1200" dirty="0">
                          <a:solidFill>
                            <a:srgbClr val="FF0000"/>
                          </a:solidFill>
                          <a:latin typeface="+mn-lt"/>
                          <a:ea typeface="+mn-ea"/>
                          <a:cs typeface="+mn-cs"/>
                        </a:rPr>
                        <a:t>車両等の被害</a:t>
                      </a:r>
                      <a:endParaRPr kumimoji="1" lang="en-US" altLang="ja-JP" sz="900" kern="1200" dirty="0">
                        <a:solidFill>
                          <a:srgbClr val="FF0000"/>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⑰発電</a:t>
                      </a:r>
                      <a:r>
                        <a:rPr kumimoji="1" lang="ja-JP" altLang="en-US" sz="900" kern="1200" dirty="0">
                          <a:solidFill>
                            <a:schemeClr val="tx1"/>
                          </a:solidFill>
                          <a:latin typeface="+mn-lt"/>
                          <a:ea typeface="+mn-ea"/>
                          <a:cs typeface="+mn-cs"/>
                        </a:rPr>
                        <a:t>の停止・遅延</a:t>
                      </a:r>
                    </a:p>
                    <a:p>
                      <a:pPr marL="93663" indent="-93663" algn="l" defTabSz="914400" rtl="0" eaLnBrk="1" latinLnBrk="0" hangingPunct="1"/>
                      <a:r>
                        <a:rPr kumimoji="1" lang="ja-JP" altLang="en-US" sz="900" kern="1200" dirty="0" smtClean="0">
                          <a:solidFill>
                            <a:schemeClr val="tx1"/>
                          </a:solidFill>
                          <a:latin typeface="+mn-lt"/>
                          <a:ea typeface="+mn-ea"/>
                          <a:cs typeface="+mn-cs"/>
                        </a:rPr>
                        <a:t>⑱事務作業</a:t>
                      </a:r>
                      <a:r>
                        <a:rPr kumimoji="1" lang="ja-JP" altLang="en-US" sz="900" kern="1200" dirty="0">
                          <a:solidFill>
                            <a:schemeClr val="tx1"/>
                          </a:solidFill>
                          <a:latin typeface="+mn-lt"/>
                          <a:ea typeface="+mn-ea"/>
                          <a:cs typeface="+mn-cs"/>
                        </a:rPr>
                        <a:t>の停止・遅延</a:t>
                      </a:r>
                      <a:endParaRPr kumimoji="1" lang="en-US" altLang="ja-JP" sz="900" kern="1200" dirty="0">
                        <a:solidFill>
                          <a:schemeClr val="tx1"/>
                        </a:solidFill>
                        <a:latin typeface="+mn-lt"/>
                        <a:ea typeface="+mn-ea"/>
                        <a:cs typeface="+mn-cs"/>
                      </a:endParaRPr>
                    </a:p>
                  </a:txBody>
                  <a:tcPr marL="91444" marR="91444" marT="45705" marB="45705"/>
                </a:tc>
                <a:tc>
                  <a:txBody>
                    <a:bodyP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rgbClr val="FF0000"/>
                          </a:solidFill>
                          <a:latin typeface="+mn-lt"/>
                          <a:ea typeface="+mn-ea"/>
                          <a:cs typeface="+mn-cs"/>
                        </a:rPr>
                        <a:t>⑤</a:t>
                      </a:r>
                      <a:r>
                        <a:rPr lang="ja-JP" altLang="en-US" sz="900" dirty="0">
                          <a:solidFill>
                            <a:srgbClr val="FF0000"/>
                          </a:solidFill>
                        </a:rPr>
                        <a:t>上屋への浸水や荷さばき地の冠水による原材料・燃料等への被害</a:t>
                      </a: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⑥　－</a:t>
                      </a:r>
                      <a:endParaRPr kumimoji="1" lang="en-US" altLang="ja-JP" sz="900" kern="1200" dirty="0">
                        <a:solidFill>
                          <a:schemeClr val="tx1"/>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rgbClr val="FF0000"/>
                          </a:solidFill>
                          <a:latin typeface="+mn-lt"/>
                          <a:ea typeface="+mn-ea"/>
                          <a:cs typeface="+mn-cs"/>
                        </a:rPr>
                        <a:t>⑦暴風等による原材料・燃料等の飛散</a:t>
                      </a:r>
                      <a:endParaRPr kumimoji="1" lang="en-US" altLang="ja-JP" sz="900" kern="1200" dirty="0">
                        <a:solidFill>
                          <a:srgbClr val="FF0000"/>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⑧原材料・燃料等危険物等の海上への流出</a:t>
                      </a:r>
                    </a:p>
                    <a:p>
                      <a:pPr marL="93663" indent="-93663" algn="l" defTabSz="914400" rtl="0" eaLnBrk="1" latinLnBrk="0" hangingPunct="1"/>
                      <a:r>
                        <a:rPr kumimoji="1" lang="ja-JP" altLang="en-US" sz="900" kern="1200" dirty="0">
                          <a:solidFill>
                            <a:schemeClr val="tx1"/>
                          </a:solidFill>
                          <a:latin typeface="+mn-lt"/>
                          <a:ea typeface="+mn-ea"/>
                          <a:cs typeface="+mn-cs"/>
                        </a:rPr>
                        <a:t>⑨　－</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⑩生産設備・パイプライン等への被害とそれによる内部物質の流出</a:t>
                      </a:r>
                    </a:p>
                    <a:p>
                      <a:pPr marL="93663" indent="-93663" eaLnBrk="1" hangingPunct="1"/>
                      <a:r>
                        <a:rPr lang="ja-JP" altLang="en-US" sz="900" dirty="0" smtClean="0"/>
                        <a:t>⑪民有</a:t>
                      </a:r>
                      <a:r>
                        <a:rPr lang="ja-JP" altLang="en-US" sz="900" dirty="0"/>
                        <a:t>の護岸等の被災</a:t>
                      </a:r>
                      <a:endParaRPr lang="en-US" altLang="ja-JP" sz="900" dirty="0"/>
                    </a:p>
                    <a:p>
                      <a:pPr marL="93663" marR="0" lvl="0" indent="-93663"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rgbClr val="FF0000"/>
                          </a:solidFill>
                        </a:rPr>
                        <a:t>⑫建物</a:t>
                      </a:r>
                      <a:r>
                        <a:rPr lang="ja-JP" altLang="en-US" sz="900" dirty="0">
                          <a:solidFill>
                            <a:srgbClr val="FF0000"/>
                          </a:solidFill>
                        </a:rPr>
                        <a:t>の浸水による屋内原材料・燃料等への被害</a:t>
                      </a:r>
                      <a:endParaRPr lang="en-US" altLang="ja-JP" sz="900" dirty="0">
                        <a:solidFill>
                          <a:srgbClr val="FF0000"/>
                        </a:solidFill>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⑬屋外荷役資</a:t>
                      </a:r>
                      <a:r>
                        <a:rPr kumimoji="1" lang="ja-JP" altLang="en-US" sz="900" kern="1200" dirty="0">
                          <a:solidFill>
                            <a:schemeClr val="tx1"/>
                          </a:solidFill>
                          <a:latin typeface="+mn-lt"/>
                          <a:ea typeface="+mn-ea"/>
                          <a:cs typeface="+mn-cs"/>
                        </a:rPr>
                        <a:t>機材等機械類への被害</a:t>
                      </a:r>
                    </a:p>
                    <a:p>
                      <a:pPr marL="93663" indent="-93663" algn="l" defTabSz="914400" rtl="0" eaLnBrk="1" latinLnBrk="0" hangingPunct="1"/>
                      <a:r>
                        <a:rPr kumimoji="1" lang="ja-JP" altLang="en-US" sz="900" kern="1200" dirty="0" smtClean="0">
                          <a:solidFill>
                            <a:schemeClr val="tx1"/>
                          </a:solidFill>
                          <a:latin typeface="+mn-lt"/>
                          <a:ea typeface="+mn-ea"/>
                          <a:cs typeface="+mn-cs"/>
                        </a:rPr>
                        <a:t>⑭電源</a:t>
                      </a:r>
                      <a:r>
                        <a:rPr kumimoji="1" lang="ja-JP" altLang="en-US" sz="900" kern="1200" dirty="0">
                          <a:solidFill>
                            <a:schemeClr val="tx1"/>
                          </a:solidFill>
                          <a:latin typeface="+mn-lt"/>
                          <a:ea typeface="+mn-ea"/>
                          <a:cs typeface="+mn-cs"/>
                        </a:rPr>
                        <a:t>設備の機能喪失（冠水、塩害等）</a:t>
                      </a:r>
                    </a:p>
                    <a:p>
                      <a:pPr marL="93663" indent="-93663" algn="l" defTabSz="914400" rtl="0" eaLnBrk="1" latinLnBrk="0" hangingPunct="1"/>
                      <a:r>
                        <a:rPr kumimoji="1" lang="ja-JP" altLang="en-US" sz="900" kern="1200" dirty="0" smtClean="0">
                          <a:solidFill>
                            <a:schemeClr val="tx1"/>
                          </a:solidFill>
                          <a:latin typeface="+mn-lt"/>
                          <a:ea typeface="+mn-ea"/>
                          <a:cs typeface="+mn-cs"/>
                        </a:rPr>
                        <a:t>⑮社屋</a:t>
                      </a:r>
                      <a:r>
                        <a:rPr kumimoji="1" lang="ja-JP" altLang="en-US" sz="900" kern="1200" dirty="0">
                          <a:solidFill>
                            <a:schemeClr val="tx1"/>
                          </a:solidFill>
                          <a:latin typeface="+mn-lt"/>
                          <a:ea typeface="+mn-ea"/>
                          <a:cs typeface="+mn-cs"/>
                        </a:rPr>
                        <a:t>・倉庫等の被害</a:t>
                      </a:r>
                      <a:endParaRPr kumimoji="1" lang="en-US" altLang="ja-JP" sz="900" kern="1200" dirty="0">
                        <a:solidFill>
                          <a:schemeClr val="tx1"/>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rgbClr val="FF0000"/>
                          </a:solidFill>
                          <a:latin typeface="+mn-lt"/>
                          <a:ea typeface="+mn-ea"/>
                          <a:cs typeface="+mn-cs"/>
                        </a:rPr>
                        <a:t>⑯構内</a:t>
                      </a:r>
                      <a:r>
                        <a:rPr kumimoji="1" lang="ja-JP" altLang="en-US" sz="900" kern="1200" dirty="0">
                          <a:solidFill>
                            <a:srgbClr val="FF0000"/>
                          </a:solidFill>
                          <a:latin typeface="+mn-lt"/>
                          <a:ea typeface="+mn-ea"/>
                          <a:cs typeface="+mn-cs"/>
                        </a:rPr>
                        <a:t>車両等の被害</a:t>
                      </a:r>
                      <a:endParaRPr kumimoji="1" lang="en-US" altLang="ja-JP" sz="900" kern="1200" dirty="0">
                        <a:solidFill>
                          <a:srgbClr val="FF0000"/>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⑰製品</a:t>
                      </a:r>
                      <a:r>
                        <a:rPr kumimoji="1" lang="ja-JP" altLang="en-US" sz="900" kern="1200" dirty="0">
                          <a:solidFill>
                            <a:schemeClr val="tx1"/>
                          </a:solidFill>
                          <a:latin typeface="+mn-lt"/>
                          <a:ea typeface="+mn-ea"/>
                          <a:cs typeface="+mn-cs"/>
                        </a:rPr>
                        <a:t>出荷の停止・遅延</a:t>
                      </a:r>
                    </a:p>
                    <a:p>
                      <a:pPr marL="93663" indent="-93663" algn="l" defTabSz="914400" rtl="0" eaLnBrk="1" latinLnBrk="0" hangingPunct="1"/>
                      <a:r>
                        <a:rPr kumimoji="1" lang="ja-JP" altLang="en-US" sz="900" kern="1200" dirty="0" smtClean="0">
                          <a:solidFill>
                            <a:schemeClr val="tx1"/>
                          </a:solidFill>
                          <a:latin typeface="+mn-lt"/>
                          <a:ea typeface="+mn-ea"/>
                          <a:cs typeface="+mn-cs"/>
                        </a:rPr>
                        <a:t>⑱事務</a:t>
                      </a:r>
                      <a:r>
                        <a:rPr kumimoji="1" lang="ja-JP" altLang="en-US" sz="900" kern="1200" dirty="0">
                          <a:solidFill>
                            <a:schemeClr val="tx1"/>
                          </a:solidFill>
                          <a:latin typeface="+mn-lt"/>
                          <a:ea typeface="+mn-ea"/>
                          <a:cs typeface="+mn-cs"/>
                        </a:rPr>
                        <a:t>作業の停止・</a:t>
                      </a:r>
                      <a:r>
                        <a:rPr kumimoji="1" lang="ja-JP" altLang="en-US" sz="900" kern="1200" dirty="0" smtClean="0">
                          <a:solidFill>
                            <a:schemeClr val="tx1"/>
                          </a:solidFill>
                          <a:latin typeface="+mn-lt"/>
                          <a:ea typeface="+mn-ea"/>
                          <a:cs typeface="+mn-cs"/>
                        </a:rPr>
                        <a:t>遅延</a:t>
                      </a:r>
                      <a:endParaRPr kumimoji="1" lang="ja-JP" altLang="en-US" sz="900" kern="1200" dirty="0">
                        <a:solidFill>
                          <a:schemeClr val="tx1"/>
                        </a:solidFill>
                        <a:latin typeface="+mn-lt"/>
                        <a:ea typeface="+mn-ea"/>
                        <a:cs typeface="+mn-cs"/>
                      </a:endParaRPr>
                    </a:p>
                  </a:txBody>
                  <a:tcPr marL="91444" marR="91444" marT="45705" marB="45705"/>
                </a:tc>
                <a:tc>
                  <a:txBody>
                    <a:bodyP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⑤</a:t>
                      </a:r>
                      <a:r>
                        <a:rPr lang="ja-JP" altLang="en-US" sz="900" dirty="0"/>
                        <a:t>上屋への浸水や荷さばき地の冠水による製品・燃料等への被害</a:t>
                      </a: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⑥　－</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⑦暴風による製品・燃料等の飛砂被害や飛散</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⑧製品・燃料等の海上への流出</a:t>
                      </a:r>
                    </a:p>
                    <a:p>
                      <a:pPr marL="93663" indent="-93663" algn="l" defTabSz="914400" rtl="0" eaLnBrk="1" latinLnBrk="0" hangingPunct="1"/>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⑨　－</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⑩生産設備・パイプライン等への被害とそれによる内部物質の流出</a:t>
                      </a:r>
                    </a:p>
                    <a:p>
                      <a:pPr marL="93663" indent="-93663" eaLnBrk="1" hangingPunct="1"/>
                      <a:r>
                        <a:rPr lang="ja-JP" altLang="en-US" sz="900" dirty="0" smtClean="0">
                          <a:solidFill>
                            <a:srgbClr val="FF0000"/>
                          </a:solidFill>
                        </a:rPr>
                        <a:t>⑪民有</a:t>
                      </a:r>
                      <a:r>
                        <a:rPr lang="ja-JP" altLang="en-US" sz="900" dirty="0">
                          <a:solidFill>
                            <a:srgbClr val="FF0000"/>
                          </a:solidFill>
                        </a:rPr>
                        <a:t>の護岸等の被災</a:t>
                      </a:r>
                      <a:endParaRPr lang="en-US" altLang="ja-JP" sz="900" dirty="0">
                        <a:solidFill>
                          <a:srgbClr val="FF0000"/>
                        </a:solidFill>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lang="ja-JP" altLang="en-US" sz="900" dirty="0" smtClean="0"/>
                        <a:t>⑫建物</a:t>
                      </a:r>
                      <a:r>
                        <a:rPr lang="ja-JP" altLang="en-US" sz="900" dirty="0"/>
                        <a:t>の浸水による屋内製品・燃料等への被害</a:t>
                      </a:r>
                      <a:endParaRPr lang="en-US" altLang="ja-JP" sz="900" dirty="0"/>
                    </a:p>
                    <a:p>
                      <a:pPr marL="93663" indent="-93663" algn="l" defTabSz="914400" rtl="0" eaLnBrk="1" latinLnBrk="0" hangingPunct="1"/>
                      <a:r>
                        <a:rPr kumimoji="1" lang="ja-JP" altLang="en-US" sz="900" kern="1200" dirty="0" smtClean="0">
                          <a:solidFill>
                            <a:schemeClr val="tx1"/>
                          </a:solidFill>
                          <a:latin typeface="+mn-lt"/>
                          <a:ea typeface="+mn-ea"/>
                          <a:cs typeface="+mn-cs"/>
                        </a:rPr>
                        <a:t>⑬屋外荷役資</a:t>
                      </a:r>
                      <a:r>
                        <a:rPr kumimoji="1" lang="ja-JP" altLang="en-US" sz="900" kern="1200" dirty="0">
                          <a:solidFill>
                            <a:schemeClr val="tx1"/>
                          </a:solidFill>
                          <a:latin typeface="+mn-lt"/>
                          <a:ea typeface="+mn-ea"/>
                          <a:cs typeface="+mn-cs"/>
                        </a:rPr>
                        <a:t>機材等機械類への被害</a:t>
                      </a:r>
                    </a:p>
                    <a:p>
                      <a:pPr marL="93663" indent="-93663" algn="l" defTabSz="914400" rtl="0" eaLnBrk="1" latinLnBrk="0" hangingPunct="1"/>
                      <a:r>
                        <a:rPr kumimoji="1" lang="ja-JP" altLang="en-US" sz="900" kern="1200" dirty="0" smtClean="0">
                          <a:solidFill>
                            <a:schemeClr val="tx1"/>
                          </a:solidFill>
                          <a:latin typeface="+mn-lt"/>
                          <a:ea typeface="+mn-ea"/>
                          <a:cs typeface="+mn-cs"/>
                        </a:rPr>
                        <a:t>⑭電源</a:t>
                      </a:r>
                      <a:r>
                        <a:rPr kumimoji="1" lang="ja-JP" altLang="en-US" sz="900" kern="1200" dirty="0">
                          <a:solidFill>
                            <a:schemeClr val="tx1"/>
                          </a:solidFill>
                          <a:latin typeface="+mn-lt"/>
                          <a:ea typeface="+mn-ea"/>
                          <a:cs typeface="+mn-cs"/>
                        </a:rPr>
                        <a:t>設備の機能喪失（冠水、塩害等）</a:t>
                      </a:r>
                    </a:p>
                    <a:p>
                      <a:pPr marL="93663" indent="-93663" algn="l" defTabSz="914400" rtl="0" eaLnBrk="1" latinLnBrk="0" hangingPunct="1"/>
                      <a:r>
                        <a:rPr kumimoji="1" lang="ja-JP" altLang="en-US" sz="900" kern="1200" dirty="0" smtClean="0">
                          <a:solidFill>
                            <a:schemeClr val="tx1"/>
                          </a:solidFill>
                          <a:latin typeface="+mn-lt"/>
                          <a:ea typeface="+mn-ea"/>
                          <a:cs typeface="+mn-cs"/>
                        </a:rPr>
                        <a:t>⑮社屋</a:t>
                      </a:r>
                      <a:r>
                        <a:rPr kumimoji="1" lang="ja-JP" altLang="en-US" sz="900" kern="1200" dirty="0">
                          <a:solidFill>
                            <a:schemeClr val="tx1"/>
                          </a:solidFill>
                          <a:latin typeface="+mn-lt"/>
                          <a:ea typeface="+mn-ea"/>
                          <a:cs typeface="+mn-cs"/>
                        </a:rPr>
                        <a:t>・倉庫等の被害</a:t>
                      </a:r>
                      <a:endParaRPr kumimoji="1" lang="en-US" altLang="ja-JP" sz="900" kern="1200" dirty="0">
                        <a:solidFill>
                          <a:schemeClr val="tx1"/>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rgbClr val="FF0000"/>
                          </a:solidFill>
                          <a:latin typeface="+mn-lt"/>
                          <a:ea typeface="+mn-ea"/>
                          <a:cs typeface="+mn-cs"/>
                        </a:rPr>
                        <a:t>⑯構内</a:t>
                      </a:r>
                      <a:r>
                        <a:rPr kumimoji="1" lang="ja-JP" altLang="en-US" sz="900" kern="1200" dirty="0">
                          <a:solidFill>
                            <a:srgbClr val="FF0000"/>
                          </a:solidFill>
                          <a:latin typeface="+mn-lt"/>
                          <a:ea typeface="+mn-ea"/>
                          <a:cs typeface="+mn-cs"/>
                        </a:rPr>
                        <a:t>車両等の被害</a:t>
                      </a:r>
                      <a:endParaRPr kumimoji="1" lang="en-US" altLang="ja-JP" sz="900" kern="1200" dirty="0">
                        <a:solidFill>
                          <a:srgbClr val="FF0000"/>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⑰製品</a:t>
                      </a:r>
                      <a:r>
                        <a:rPr kumimoji="1" lang="ja-JP" altLang="en-US" sz="900" kern="1200" dirty="0">
                          <a:solidFill>
                            <a:schemeClr val="tx1"/>
                          </a:solidFill>
                          <a:latin typeface="+mn-lt"/>
                          <a:ea typeface="+mn-ea"/>
                          <a:cs typeface="+mn-cs"/>
                        </a:rPr>
                        <a:t>出荷の停止・遅延</a:t>
                      </a:r>
                    </a:p>
                    <a:p>
                      <a:pPr marL="93663" indent="-93663" algn="l" defTabSz="914400" rtl="0" eaLnBrk="1" latinLnBrk="0" hangingPunct="1"/>
                      <a:r>
                        <a:rPr kumimoji="1" lang="ja-JP" altLang="en-US" sz="900" kern="1200" dirty="0" smtClean="0">
                          <a:solidFill>
                            <a:schemeClr val="tx1"/>
                          </a:solidFill>
                          <a:latin typeface="+mn-lt"/>
                          <a:ea typeface="+mn-ea"/>
                          <a:cs typeface="+mn-cs"/>
                        </a:rPr>
                        <a:t>⑱事務</a:t>
                      </a:r>
                      <a:r>
                        <a:rPr kumimoji="1" lang="ja-JP" altLang="en-US" sz="900" kern="1200" dirty="0">
                          <a:solidFill>
                            <a:schemeClr val="tx1"/>
                          </a:solidFill>
                          <a:latin typeface="+mn-lt"/>
                          <a:ea typeface="+mn-ea"/>
                          <a:cs typeface="+mn-cs"/>
                        </a:rPr>
                        <a:t>作業の停止・</a:t>
                      </a:r>
                      <a:r>
                        <a:rPr kumimoji="1" lang="ja-JP" altLang="en-US" sz="900" kern="1200" dirty="0" smtClean="0">
                          <a:solidFill>
                            <a:schemeClr val="tx1"/>
                          </a:solidFill>
                          <a:latin typeface="+mn-lt"/>
                          <a:ea typeface="+mn-ea"/>
                          <a:cs typeface="+mn-cs"/>
                        </a:rPr>
                        <a:t>遅延</a:t>
                      </a:r>
                      <a:endParaRPr kumimoji="1" lang="ja-JP" altLang="en-US" sz="900" kern="1200" dirty="0">
                        <a:solidFill>
                          <a:schemeClr val="tx1"/>
                        </a:solidFill>
                        <a:latin typeface="+mn-lt"/>
                        <a:ea typeface="+mn-ea"/>
                        <a:cs typeface="+mn-cs"/>
                      </a:endParaRPr>
                    </a:p>
                  </a:txBody>
                  <a:tcPr marL="91444" marR="91444" marT="45705" marB="45705"/>
                </a:tc>
                <a:tc>
                  <a:txBody>
                    <a:bodyPr/>
                    <a:lstStyle/>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⑤</a:t>
                      </a:r>
                      <a:r>
                        <a:rPr lang="ja-JP" altLang="en-US" sz="900" dirty="0"/>
                        <a:t>上屋への浸水や荷さばき地の冠水による製品・燃料等への被害</a:t>
                      </a: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n-lt"/>
                          <a:ea typeface="+mn-ea"/>
                          <a:cs typeface="+mn-cs"/>
                        </a:rPr>
                        <a:t>⑥　－</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⑦暴風による製品・燃料等の飛砂被害や</a:t>
                      </a:r>
                      <a:r>
                        <a:rPr kumimoji="1" lang="ja-JP" altLang="en-US" sz="900" kern="1200" dirty="0" smtClean="0">
                          <a:solidFill>
                            <a:schemeClr val="tx1"/>
                          </a:solidFill>
                          <a:latin typeface="+mn-lt"/>
                          <a:ea typeface="+mn-ea"/>
                          <a:cs typeface="+mn-cs"/>
                        </a:rPr>
                        <a:t>飛散</a:t>
                      </a:r>
                      <a:endParaRPr kumimoji="1" lang="en-US" altLang="ja-JP" sz="700" kern="1200" dirty="0">
                        <a:solidFill>
                          <a:srgbClr val="FF0000"/>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⑧製品・燃料等の海上への流出</a:t>
                      </a:r>
                    </a:p>
                    <a:p>
                      <a:pPr marL="93663" indent="-93663" algn="l" defTabSz="914400" rtl="0" eaLnBrk="1" latinLnBrk="0" hangingPunct="1"/>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⑨　－</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a:solidFill>
                            <a:schemeClr val="tx1"/>
                          </a:solidFill>
                          <a:latin typeface="+mn-lt"/>
                          <a:ea typeface="+mn-ea"/>
                          <a:cs typeface="+mn-cs"/>
                        </a:rPr>
                        <a:t>⑩生産設備・パイプライン等への被害とそれによる内部物質の流出</a:t>
                      </a:r>
                    </a:p>
                    <a:p>
                      <a:pPr marL="93663" indent="-93663" eaLnBrk="1" hangingPunct="1"/>
                      <a:r>
                        <a:rPr lang="ja-JP" altLang="en-US" sz="900" dirty="0" smtClean="0">
                          <a:solidFill>
                            <a:srgbClr val="FF0000"/>
                          </a:solidFill>
                        </a:rPr>
                        <a:t>⑪民有</a:t>
                      </a:r>
                      <a:r>
                        <a:rPr lang="ja-JP" altLang="en-US" sz="900" dirty="0">
                          <a:solidFill>
                            <a:srgbClr val="FF0000"/>
                          </a:solidFill>
                        </a:rPr>
                        <a:t>の護岸等の被災</a:t>
                      </a:r>
                      <a:endParaRPr lang="en-US" altLang="ja-JP" sz="900" dirty="0">
                        <a:solidFill>
                          <a:srgbClr val="FF0000"/>
                        </a:solidFill>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lang="ja-JP" altLang="en-US" sz="900" dirty="0" smtClean="0"/>
                        <a:t>⑫建物</a:t>
                      </a:r>
                      <a:r>
                        <a:rPr lang="ja-JP" altLang="en-US" sz="900" dirty="0"/>
                        <a:t>の浸水による屋内製品・燃料等への被害</a:t>
                      </a:r>
                      <a:endParaRPr lang="en-US" altLang="ja-JP" sz="900" dirty="0"/>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⑬屋外荷役資</a:t>
                      </a:r>
                      <a:r>
                        <a:rPr kumimoji="1" lang="ja-JP" altLang="en-US" sz="900" kern="1200" dirty="0">
                          <a:solidFill>
                            <a:schemeClr val="tx1"/>
                          </a:solidFill>
                          <a:latin typeface="+mn-lt"/>
                          <a:ea typeface="+mn-ea"/>
                          <a:cs typeface="+mn-cs"/>
                        </a:rPr>
                        <a:t>機材等機械類への</a:t>
                      </a:r>
                      <a:r>
                        <a:rPr kumimoji="1" lang="ja-JP" altLang="en-US" sz="900" kern="1200" dirty="0" smtClean="0">
                          <a:solidFill>
                            <a:schemeClr val="tx1"/>
                          </a:solidFill>
                          <a:latin typeface="+mn-lt"/>
                          <a:ea typeface="+mn-ea"/>
                          <a:cs typeface="+mn-cs"/>
                        </a:rPr>
                        <a:t>被害</a:t>
                      </a:r>
                      <a:endParaRPr kumimoji="1" lang="ja-JP" altLang="en-US"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⑭電源</a:t>
                      </a:r>
                      <a:r>
                        <a:rPr kumimoji="1" lang="ja-JP" altLang="en-US" sz="900" kern="1200" dirty="0">
                          <a:solidFill>
                            <a:schemeClr val="tx1"/>
                          </a:solidFill>
                          <a:latin typeface="+mn-lt"/>
                          <a:ea typeface="+mn-ea"/>
                          <a:cs typeface="+mn-cs"/>
                        </a:rPr>
                        <a:t>設備の機能喪失（冠水、塩害等）</a:t>
                      </a:r>
                    </a:p>
                    <a:p>
                      <a:pPr marL="93663" indent="-93663" algn="l" defTabSz="914400" rtl="0" eaLnBrk="1" latinLnBrk="0" hangingPunct="1"/>
                      <a:r>
                        <a:rPr kumimoji="1" lang="ja-JP" altLang="en-US" sz="900" kern="1200" dirty="0" smtClean="0">
                          <a:solidFill>
                            <a:schemeClr val="tx1"/>
                          </a:solidFill>
                          <a:latin typeface="+mn-lt"/>
                          <a:ea typeface="+mn-ea"/>
                          <a:cs typeface="+mn-cs"/>
                        </a:rPr>
                        <a:t>⑮社屋</a:t>
                      </a:r>
                      <a:r>
                        <a:rPr kumimoji="1" lang="ja-JP" altLang="en-US" sz="900" kern="1200" dirty="0">
                          <a:solidFill>
                            <a:schemeClr val="tx1"/>
                          </a:solidFill>
                          <a:latin typeface="+mn-lt"/>
                          <a:ea typeface="+mn-ea"/>
                          <a:cs typeface="+mn-cs"/>
                        </a:rPr>
                        <a:t>・倉庫等の被害</a:t>
                      </a:r>
                      <a:endParaRPr kumimoji="1" lang="en-US" altLang="ja-JP" sz="900" kern="1200" dirty="0">
                        <a:solidFill>
                          <a:schemeClr val="tx1"/>
                        </a:solidFill>
                        <a:latin typeface="+mn-lt"/>
                        <a:ea typeface="+mn-ea"/>
                        <a:cs typeface="+mn-cs"/>
                      </a:endParaRPr>
                    </a:p>
                    <a:p>
                      <a:pPr marL="93663" marR="0" lvl="0" indent="-93663"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⑯構内</a:t>
                      </a:r>
                      <a:r>
                        <a:rPr kumimoji="1" lang="ja-JP" altLang="en-US" sz="900" kern="1200" dirty="0">
                          <a:solidFill>
                            <a:schemeClr val="tx1"/>
                          </a:solidFill>
                          <a:latin typeface="+mn-lt"/>
                          <a:ea typeface="+mn-ea"/>
                          <a:cs typeface="+mn-cs"/>
                        </a:rPr>
                        <a:t>車両等の</a:t>
                      </a:r>
                      <a:r>
                        <a:rPr kumimoji="1" lang="ja-JP" altLang="en-US" sz="900" kern="1200" dirty="0" smtClean="0">
                          <a:solidFill>
                            <a:schemeClr val="tx1"/>
                          </a:solidFill>
                          <a:latin typeface="+mn-lt"/>
                          <a:ea typeface="+mn-ea"/>
                          <a:cs typeface="+mn-cs"/>
                        </a:rPr>
                        <a:t>被害</a:t>
                      </a:r>
                      <a:endParaRPr kumimoji="1" lang="en-US" altLang="ja-JP" sz="900" kern="1200" dirty="0">
                        <a:solidFill>
                          <a:schemeClr val="tx1"/>
                        </a:solidFill>
                        <a:latin typeface="+mn-lt"/>
                        <a:ea typeface="+mn-ea"/>
                        <a:cs typeface="+mn-cs"/>
                      </a:endParaRPr>
                    </a:p>
                    <a:p>
                      <a:pPr marL="93663" indent="-93663" algn="l" defTabSz="914400" rtl="0" eaLnBrk="1" latinLnBrk="0" hangingPunct="1"/>
                      <a:r>
                        <a:rPr kumimoji="1" lang="ja-JP" altLang="en-US" sz="900" kern="1200" dirty="0" smtClean="0">
                          <a:solidFill>
                            <a:schemeClr val="tx1"/>
                          </a:solidFill>
                          <a:latin typeface="+mn-lt"/>
                          <a:ea typeface="+mn-ea"/>
                          <a:cs typeface="+mn-cs"/>
                        </a:rPr>
                        <a:t>⑰製品</a:t>
                      </a:r>
                      <a:r>
                        <a:rPr kumimoji="1" lang="ja-JP" altLang="en-US" sz="900" kern="1200" dirty="0">
                          <a:solidFill>
                            <a:schemeClr val="tx1"/>
                          </a:solidFill>
                          <a:latin typeface="+mn-lt"/>
                          <a:ea typeface="+mn-ea"/>
                          <a:cs typeface="+mn-cs"/>
                        </a:rPr>
                        <a:t>出荷の停止・遅延</a:t>
                      </a:r>
                    </a:p>
                    <a:p>
                      <a:pPr marL="93663" indent="-93663" algn="l" defTabSz="914400" rtl="0" eaLnBrk="1" latinLnBrk="0" hangingPunct="1"/>
                      <a:r>
                        <a:rPr kumimoji="1" lang="ja-JP" altLang="en-US" sz="900" kern="1200" dirty="0" smtClean="0">
                          <a:solidFill>
                            <a:schemeClr val="tx1"/>
                          </a:solidFill>
                          <a:latin typeface="+mn-lt"/>
                          <a:ea typeface="+mn-ea"/>
                          <a:cs typeface="+mn-cs"/>
                        </a:rPr>
                        <a:t>⑱事務</a:t>
                      </a:r>
                      <a:r>
                        <a:rPr kumimoji="1" lang="ja-JP" altLang="en-US" sz="900" kern="1200" dirty="0">
                          <a:solidFill>
                            <a:schemeClr val="tx1"/>
                          </a:solidFill>
                          <a:latin typeface="+mn-lt"/>
                          <a:ea typeface="+mn-ea"/>
                          <a:cs typeface="+mn-cs"/>
                        </a:rPr>
                        <a:t>作業の停止・</a:t>
                      </a:r>
                      <a:r>
                        <a:rPr kumimoji="1" lang="ja-JP" altLang="en-US" sz="900" kern="1200" dirty="0" smtClean="0">
                          <a:solidFill>
                            <a:schemeClr val="tx1"/>
                          </a:solidFill>
                          <a:latin typeface="+mn-lt"/>
                          <a:ea typeface="+mn-ea"/>
                          <a:cs typeface="+mn-cs"/>
                        </a:rPr>
                        <a:t>遅延</a:t>
                      </a:r>
                      <a:endParaRPr kumimoji="1" lang="ja-JP" altLang="en-US" sz="900" kern="1200" dirty="0">
                        <a:solidFill>
                          <a:schemeClr val="tx1"/>
                        </a:solidFill>
                        <a:latin typeface="+mn-lt"/>
                        <a:ea typeface="+mn-ea"/>
                        <a:cs typeface="+mn-cs"/>
                      </a:endParaRPr>
                    </a:p>
                  </a:txBody>
                  <a:tcPr marL="91444" marR="91444" marT="45705" marB="45705"/>
                </a:tc>
                <a:extLst>
                  <a:ext uri="{0D108BD9-81ED-4DB2-BD59-A6C34878D82A}"/>
                </a:extLst>
              </a:tr>
            </a:tbl>
          </a:graphicData>
        </a:graphic>
      </p:graphicFrame>
      <p:sp>
        <p:nvSpPr>
          <p:cNvPr id="8" name="テキスト ボックス 7"/>
          <p:cNvSpPr txBox="1"/>
          <p:nvPr/>
        </p:nvSpPr>
        <p:spPr>
          <a:xfrm>
            <a:off x="8081321" y="131802"/>
            <a:ext cx="877163" cy="369332"/>
          </a:xfrm>
          <a:prstGeom prst="rect">
            <a:avLst/>
          </a:prstGeom>
          <a:noFill/>
        </p:spPr>
        <p:txBody>
          <a:bodyPr wrap="none" rtlCol="0">
            <a:spAutoFit/>
          </a:bodyPr>
          <a:lstStyle/>
          <a:p>
            <a:r>
              <a:rPr lang="en-US" altLang="ja-JP" dirty="0" smtClean="0"/>
              <a:t>【</a:t>
            </a:r>
            <a:r>
              <a:rPr lang="ja-JP" altLang="en-US" dirty="0" smtClean="0"/>
              <a:t>様式</a:t>
            </a:r>
            <a:r>
              <a:rPr lang="en-US" altLang="ja-JP" dirty="0" smtClean="0"/>
              <a:t>】</a:t>
            </a:r>
            <a:endParaRPr kumimoji="1" lang="ja-JP" altLang="en-US" dirty="0"/>
          </a:p>
        </p:txBody>
      </p:sp>
      <p:sp>
        <p:nvSpPr>
          <p:cNvPr id="11" name="テキスト ボックス 6"/>
          <p:cNvSpPr txBox="1">
            <a:spLocks noChangeArrowheads="1"/>
          </p:cNvSpPr>
          <p:nvPr/>
        </p:nvSpPr>
        <p:spPr bwMode="auto">
          <a:xfrm>
            <a:off x="169863" y="6599838"/>
            <a:ext cx="846613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0" rIns="36000" bIns="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900" dirty="0">
                <a:solidFill>
                  <a:srgbClr val="FF0000"/>
                </a:solidFill>
                <a:latin typeface="ＭＳ Ｐゴシック" panose="020B0600070205080204" pitchFamily="50" charset="-128"/>
              </a:rPr>
              <a:t>※</a:t>
            </a:r>
            <a:r>
              <a:rPr lang="ja-JP" altLang="en-US" sz="900" dirty="0">
                <a:solidFill>
                  <a:srgbClr val="FF0000"/>
                </a:solidFill>
                <a:latin typeface="ＭＳ Ｐゴシック" panose="020B0600070205080204" pitchFamily="50" charset="-128"/>
              </a:rPr>
              <a:t>赤色文字は、</a:t>
            </a:r>
            <a:r>
              <a:rPr lang="ja-JP" altLang="en-US" sz="900" dirty="0" smtClean="0">
                <a:solidFill>
                  <a:srgbClr val="FF0000"/>
                </a:solidFill>
                <a:latin typeface="ＭＳ Ｐゴシック" panose="020B0600070205080204" pitchFamily="50" charset="-128"/>
              </a:rPr>
              <a:t>「中部のフェーズ別高潮対応計画（業種別）」</a:t>
            </a:r>
            <a:r>
              <a:rPr lang="ja-JP" altLang="en-US" sz="900" dirty="0">
                <a:solidFill>
                  <a:srgbClr val="FF0000"/>
                </a:solidFill>
                <a:latin typeface="ＭＳ Ｐゴシック" panose="020B0600070205080204" pitchFamily="50" charset="-128"/>
              </a:rPr>
              <a:t>において、</a:t>
            </a:r>
            <a:r>
              <a:rPr lang="en-US" altLang="ja-JP" sz="900" dirty="0" smtClean="0">
                <a:solidFill>
                  <a:srgbClr val="FF0000"/>
                </a:solidFill>
                <a:latin typeface="ＭＳ Ｐゴシック" panose="020B0600070205080204" pitchFamily="50" charset="-128"/>
              </a:rPr>
              <a:t>【</a:t>
            </a:r>
            <a:r>
              <a:rPr lang="ja-JP" altLang="en-US" sz="900" dirty="0" smtClean="0">
                <a:solidFill>
                  <a:srgbClr val="FF0000"/>
                </a:solidFill>
                <a:latin typeface="ＭＳ Ｐゴシック" panose="020B0600070205080204" pitchFamily="50" charset="-128"/>
              </a:rPr>
              <a:t>段階的な防災行動計画</a:t>
            </a:r>
            <a:r>
              <a:rPr lang="en-US" altLang="ja-JP" sz="900" dirty="0" smtClean="0">
                <a:solidFill>
                  <a:srgbClr val="FF0000"/>
                </a:solidFill>
                <a:latin typeface="ＭＳ Ｐゴシック" panose="020B0600070205080204" pitchFamily="50" charset="-128"/>
              </a:rPr>
              <a:t>】</a:t>
            </a:r>
            <a:r>
              <a:rPr lang="ja-JP" altLang="en-US" sz="900" dirty="0">
                <a:solidFill>
                  <a:srgbClr val="FF0000"/>
                </a:solidFill>
                <a:latin typeface="ＭＳ Ｐゴシック" panose="020B0600070205080204" pitchFamily="50" charset="-128"/>
              </a:rPr>
              <a:t>に項目がないリスク。（但し、</a:t>
            </a:r>
            <a:r>
              <a:rPr lang="en-US" altLang="ja-JP" sz="900" dirty="0">
                <a:solidFill>
                  <a:srgbClr val="FF0000"/>
                </a:solidFill>
                <a:latin typeface="ＭＳ Ｐゴシック" panose="020B0600070205080204" pitchFamily="50" charset="-128"/>
              </a:rPr>
              <a:t>【</a:t>
            </a:r>
            <a:r>
              <a:rPr lang="ja-JP" altLang="en-US" sz="900" dirty="0">
                <a:solidFill>
                  <a:srgbClr val="FF0000"/>
                </a:solidFill>
                <a:latin typeface="ＭＳ Ｐゴシック" panose="020B0600070205080204" pitchFamily="50" charset="-128"/>
              </a:rPr>
              <a:t>事前準備・対応</a:t>
            </a:r>
            <a:r>
              <a:rPr lang="en-US" altLang="ja-JP" sz="900" dirty="0">
                <a:solidFill>
                  <a:srgbClr val="FF0000"/>
                </a:solidFill>
                <a:latin typeface="ＭＳ Ｐゴシック" panose="020B0600070205080204" pitchFamily="50" charset="-128"/>
              </a:rPr>
              <a:t>】</a:t>
            </a:r>
            <a:r>
              <a:rPr lang="ja-JP" altLang="en-US" sz="900" dirty="0">
                <a:solidFill>
                  <a:srgbClr val="FF0000"/>
                </a:solidFill>
                <a:latin typeface="ＭＳ Ｐゴシック" panose="020B0600070205080204" pitchFamily="50" charset="-128"/>
              </a:rPr>
              <a:t>に記載されている場合あり。）</a:t>
            </a:r>
            <a:endParaRPr lang="en-US" altLang="ja-JP" sz="900"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3853120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846</Words>
  <Application>Microsoft Office PowerPoint</Application>
  <PresentationFormat>画面に合わせる (4:3)</PresentationFormat>
  <Paragraphs>203</Paragraphs>
  <Slides>3</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HGP創英角ｺﾞｼｯｸUB</vt:lpstr>
      <vt:lpstr>ＭＳ Ｐゴシック</vt:lpstr>
      <vt:lpstr>ＭＳ Ｐ明朝</vt:lpstr>
      <vt:lpstr>ＭＳ ゴシック</vt:lpstr>
      <vt:lpstr>新細明體</vt:lpstr>
      <vt:lpstr>宋体</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住田 晃昭</dc:creator>
  <cp:lastModifiedBy>藤田 智志</cp:lastModifiedBy>
  <cp:revision>3</cp:revision>
  <cp:lastPrinted>2022-03-31T01:52:14Z</cp:lastPrinted>
  <dcterms:created xsi:type="dcterms:W3CDTF">2018-03-14T09:52:50Z</dcterms:created>
  <dcterms:modified xsi:type="dcterms:W3CDTF">2022-03-31T01:52:19Z</dcterms:modified>
</cp:coreProperties>
</file>