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C413A-87B1-4CAB-9DFD-9F1DD6C49660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DF4B6-CABA-496A-9DE3-15F201FF4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51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34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DF4B6-CABA-496A-9DE3-15F201FF4B3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15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60B0F912-A5EE-4E2F-BB22-0EE6A8B0D881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16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i="1" dirty="0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</p:spTree>
    <p:extLst>
      <p:ext uri="{BB962C8B-B14F-4D97-AF65-F5344CB8AC3E}">
        <p14:creationId xmlns:p14="http://schemas.microsoft.com/office/powerpoint/2010/main" val="112387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EC4B-AADC-4995-8955-4F01D93EF203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11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A468-F079-4402-9172-A385C2E112CF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35CE-6ADF-4FA0-9EC0-0A083EEB83B9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03A-C103-4B2D-9359-96049A434B2A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60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E3BB-46FE-4AEC-9B04-4DE87A641132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04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7031-EC92-4395-9551-7749701B5826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5D3D-ABC9-4EC1-88FE-53DDF044200E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42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AA39-7528-42CB-9565-30282846C198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72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E751-BDE7-4976-B322-70F06CAE2351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4A37-5CE2-48FA-AA6C-3160196F3DA5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22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398C-8866-4A0E-A3D4-99D6ADEA3D32}" type="datetime1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2F4C4-174D-4F68-93C3-A070DD52DF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05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4"/>
          <p:cNvSpPr>
            <a:spLocks noChangeArrowheads="1"/>
          </p:cNvSpPr>
          <p:nvPr/>
        </p:nvSpPr>
        <p:spPr bwMode="auto">
          <a:xfrm>
            <a:off x="358775" y="2133586"/>
            <a:ext cx="8461375" cy="119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148" tIns="44074" rIns="88148" bIns="44074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「中部の港湾におけるフェーズ別</a:t>
            </a:r>
            <a:endParaRPr lang="en-US" altLang="ja-JP" sz="3600" dirty="0" smtClean="0">
              <a:solidFill>
                <a:srgbClr val="1F497D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 smtClean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高潮</a:t>
            </a:r>
            <a:r>
              <a:rPr lang="ja-JP" altLang="en-US" sz="3600" dirty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対応</a:t>
            </a:r>
            <a:r>
              <a:rPr lang="ja-JP" altLang="en-US" sz="3600" dirty="0" smtClean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計画（</a:t>
            </a:r>
            <a:r>
              <a:rPr lang="ja-JP" altLang="en-US" sz="3600" dirty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業種別）</a:t>
            </a:r>
            <a:r>
              <a:rPr lang="ja-JP" altLang="en-US" sz="3600" dirty="0" smtClean="0">
                <a:solidFill>
                  <a:srgbClr val="1F497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  <a:endParaRPr lang="en-US" altLang="ja-JP" sz="3600" dirty="0">
              <a:solidFill>
                <a:srgbClr val="1F497D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72" name="テキスト ボックス 5"/>
          <p:cNvSpPr txBox="1">
            <a:spLocks noChangeArrowheads="1"/>
          </p:cNvSpPr>
          <p:nvPr/>
        </p:nvSpPr>
        <p:spPr bwMode="auto">
          <a:xfrm>
            <a:off x="2486025" y="4173538"/>
            <a:ext cx="4205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中部地方整備局　港湾空港部</a:t>
            </a:r>
            <a:endParaRPr kumimoji="0"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0"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0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0" lang="en-US" altLang="ja-JP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0" lang="ja-JP" altLang="en-US" sz="2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endParaRPr kumimoji="0"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1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下矢印 98"/>
          <p:cNvSpPr/>
          <p:nvPr/>
        </p:nvSpPr>
        <p:spPr>
          <a:xfrm>
            <a:off x="822956" y="2548767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112" name="表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54633"/>
              </p:ext>
            </p:extLst>
          </p:nvPr>
        </p:nvGraphicFramePr>
        <p:xfrm>
          <a:off x="200025" y="2143705"/>
          <a:ext cx="8864600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5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69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41" marR="91441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41" marR="91441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5996" marR="35996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41" marR="91441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41" marR="91441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41" marR="9144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47625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国、港湾・海岸管理者の対応例</a:t>
            </a:r>
          </a:p>
        </p:txBody>
      </p:sp>
      <p:sp>
        <p:nvSpPr>
          <p:cNvPr id="7249" name="テキスト ボックス 16"/>
          <p:cNvSpPr txBox="1">
            <a:spLocks noChangeArrowheads="1"/>
          </p:cNvSpPr>
          <p:nvPr/>
        </p:nvSpPr>
        <p:spPr bwMode="auto">
          <a:xfrm>
            <a:off x="12700" y="728150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41288" y="1018911"/>
            <a:ext cx="8866187" cy="85587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251" name="テキスト ボックス 42"/>
          <p:cNvSpPr txBox="1">
            <a:spLocks noChangeArrowheads="1"/>
          </p:cNvSpPr>
          <p:nvPr/>
        </p:nvSpPr>
        <p:spPr bwMode="auto">
          <a:xfrm>
            <a:off x="12700" y="1867395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7252" name="テキスト ボックス 92"/>
          <p:cNvSpPr txBox="1">
            <a:spLocks noChangeArrowheads="1"/>
          </p:cNvSpPr>
          <p:nvPr/>
        </p:nvSpPr>
        <p:spPr bwMode="auto">
          <a:xfrm>
            <a:off x="4697887" y="4066333"/>
            <a:ext cx="202993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・水門・陸閘等の操作依頼（委託箇所）②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④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・防潮扉の閉鎖の操作依頼（委託箇所）②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④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・防潮扉の閉鎖　②④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73038" y="1053416"/>
            <a:ext cx="330358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・庁舎の浸水対策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562350" y="980562"/>
            <a:ext cx="2881313" cy="93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・職員安否確認システム整備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①②③）</a:t>
            </a:r>
            <a:endParaRPr lang="ja-JP" altLang="en-US" sz="1100" i="1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～７日）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57" name="テキスト ボックス 108"/>
          <p:cNvSpPr txBox="1">
            <a:spLocks noChangeArrowheads="1"/>
          </p:cNvSpPr>
          <p:nvPr/>
        </p:nvSpPr>
        <p:spPr bwMode="auto">
          <a:xfrm>
            <a:off x="2593975" y="2794580"/>
            <a:ext cx="1314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・職員へ気象情報提供 ①②③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（台風対策会議等）</a:t>
            </a:r>
            <a:endParaRPr lang="en-US" altLang="ja-JP" sz="800" dirty="0">
              <a:latin typeface="ＭＳ Ｐゴシック" panose="020B0600070205080204" pitchFamily="50" charset="-128"/>
            </a:endParaRPr>
          </a:p>
        </p:txBody>
      </p:sp>
      <p:sp>
        <p:nvSpPr>
          <p:cNvPr id="7258" name="テキスト ボックス 108"/>
          <p:cNvSpPr txBox="1">
            <a:spLocks noChangeArrowheads="1"/>
          </p:cNvSpPr>
          <p:nvPr/>
        </p:nvSpPr>
        <p:spPr bwMode="auto">
          <a:xfrm>
            <a:off x="4697413" y="2781880"/>
            <a:ext cx="1946275" cy="98425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・港湾・海岸管理者へ、連絡体制と水門等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対策通知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・直轄事務所および港湾管理者が発注する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工事受注者へ連絡体制及び点検・対策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実施を指示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・直轄事務所および港湾管理者の保有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船舶の対策実施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・施設点検</a:t>
            </a:r>
            <a:endParaRPr lang="en-US" altLang="ja-JP" sz="800" dirty="0">
              <a:latin typeface="ＭＳ Ｐゴシック" panose="020B0600070205080204" pitchFamily="50" charset="-128"/>
            </a:endParaRPr>
          </a:p>
        </p:txBody>
      </p:sp>
      <p:sp>
        <p:nvSpPr>
          <p:cNvPr id="7259" name="テキスト ボックス 108"/>
          <p:cNvSpPr txBox="1">
            <a:spLocks noChangeArrowheads="1"/>
          </p:cNvSpPr>
          <p:nvPr/>
        </p:nvSpPr>
        <p:spPr bwMode="auto">
          <a:xfrm>
            <a:off x="7099300" y="4151893"/>
            <a:ext cx="1812925" cy="122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・留まらざるを得ない人員以外の避難開始</a:t>
            </a:r>
          </a:p>
        </p:txBody>
      </p:sp>
      <p:sp>
        <p:nvSpPr>
          <p:cNvPr id="7260" name="テキスト ボックス 108"/>
          <p:cNvSpPr txBox="1">
            <a:spLocks noChangeArrowheads="1"/>
          </p:cNvSpPr>
          <p:nvPr/>
        </p:nvSpPr>
        <p:spPr bwMode="auto">
          <a:xfrm>
            <a:off x="7099300" y="3521655"/>
            <a:ext cx="17383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・非常配備職員の配備（夜間・休日）</a:t>
            </a:r>
          </a:p>
        </p:txBody>
      </p:sp>
      <p:sp>
        <p:nvSpPr>
          <p:cNvPr id="7261" name="右中かっこ 2"/>
          <p:cNvSpPr>
            <a:spLocks/>
          </p:cNvSpPr>
          <p:nvPr/>
        </p:nvSpPr>
        <p:spPr bwMode="auto">
          <a:xfrm>
            <a:off x="6697663" y="4134430"/>
            <a:ext cx="360362" cy="828675"/>
          </a:xfrm>
          <a:prstGeom prst="rightBrace">
            <a:avLst>
              <a:gd name="adj1" fmla="val 23539"/>
              <a:gd name="adj2" fmla="val 4865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>
              <a:latin typeface="ＭＳ Ｐゴシック" panose="020B0600070205080204" pitchFamily="50" charset="-128"/>
            </a:endParaRPr>
          </a:p>
        </p:txBody>
      </p:sp>
      <p:sp>
        <p:nvSpPr>
          <p:cNvPr id="7262" name="テキスト ボックス 108"/>
          <p:cNvSpPr txBox="1">
            <a:spLocks noChangeArrowheads="1"/>
          </p:cNvSpPr>
          <p:nvPr/>
        </p:nvSpPr>
        <p:spPr bwMode="auto">
          <a:xfrm>
            <a:off x="7099300" y="4467805"/>
            <a:ext cx="1270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・水門・陸閘等閉鎖状況報告</a:t>
            </a:r>
          </a:p>
        </p:txBody>
      </p:sp>
      <p:sp>
        <p:nvSpPr>
          <p:cNvPr id="7263" name="テキスト ボックス 120"/>
          <p:cNvSpPr txBox="1">
            <a:spLocks noChangeArrowheads="1"/>
          </p:cNvSpPr>
          <p:nvPr/>
        </p:nvSpPr>
        <p:spPr bwMode="auto">
          <a:xfrm>
            <a:off x="4691063" y="6126743"/>
            <a:ext cx="18557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・必要に応じて</a:t>
            </a:r>
            <a:r>
              <a:rPr lang="en-US" altLang="ja-JP" sz="800" dirty="0">
                <a:latin typeface="ＭＳ Ｐゴシック" panose="020B0600070205080204" pitchFamily="50" charset="-128"/>
              </a:rPr>
              <a:t>TEC-FORCE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出動を検討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（被災後）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・国（</a:t>
            </a:r>
            <a:r>
              <a:rPr lang="en-US" altLang="ja-JP" sz="800" dirty="0">
                <a:latin typeface="ＭＳ Ｐゴシック" panose="020B0600070205080204" pitchFamily="50" charset="-128"/>
              </a:rPr>
              <a:t>TEC-FORCE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含む）、港湾・海岸管理者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による被災状況調査</a:t>
            </a:r>
            <a:endParaRPr lang="en-US" altLang="ja-JP" sz="800" dirty="0">
              <a:latin typeface="ＭＳ Ｐゴシック" panose="020B0600070205080204" pitchFamily="50" charset="-128"/>
            </a:endParaRPr>
          </a:p>
        </p:txBody>
      </p:sp>
      <p:sp>
        <p:nvSpPr>
          <p:cNvPr id="7264" name="テキスト ボックス 108"/>
          <p:cNvSpPr txBox="1">
            <a:spLocks noChangeArrowheads="1"/>
          </p:cNvSpPr>
          <p:nvPr/>
        </p:nvSpPr>
        <p:spPr bwMode="auto">
          <a:xfrm>
            <a:off x="7099300" y="6601405"/>
            <a:ext cx="6667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・被災状況報告</a:t>
            </a: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207963" y="4698166"/>
            <a:ext cx="8866187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7403" name="グループ化 132"/>
          <p:cNvGrpSpPr>
            <a:grpSpLocks/>
          </p:cNvGrpSpPr>
          <p:nvPr/>
        </p:nvGrpSpPr>
        <p:grpSpPr bwMode="auto">
          <a:xfrm>
            <a:off x="1095371" y="2527880"/>
            <a:ext cx="1479334" cy="4211638"/>
            <a:chOff x="10455277" y="2476501"/>
            <a:chExt cx="1478102" cy="4211637"/>
          </a:xfrm>
        </p:grpSpPr>
        <p:grpSp>
          <p:nvGrpSpPr>
            <p:cNvPr id="7404" name="グループ化 1"/>
            <p:cNvGrpSpPr>
              <a:grpSpLocks/>
            </p:cNvGrpSpPr>
            <p:nvPr/>
          </p:nvGrpSpPr>
          <p:grpSpPr bwMode="auto">
            <a:xfrm>
              <a:off x="11406657" y="2633664"/>
              <a:ext cx="526722" cy="4054474"/>
              <a:chOff x="1933575" y="2588865"/>
              <a:chExt cx="526657" cy="4054823"/>
            </a:xfrm>
          </p:grpSpPr>
          <p:sp>
            <p:nvSpPr>
              <p:cNvPr id="151" name="正方形/長方形 150"/>
              <p:cNvSpPr/>
              <p:nvPr/>
            </p:nvSpPr>
            <p:spPr bwMode="auto">
              <a:xfrm>
                <a:off x="1938663" y="2588865"/>
                <a:ext cx="248999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52" name="正方形/長方形 151"/>
              <p:cNvSpPr/>
              <p:nvPr/>
            </p:nvSpPr>
            <p:spPr bwMode="auto">
              <a:xfrm>
                <a:off x="2203522" y="3373157"/>
                <a:ext cx="249000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420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7421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7422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635375"/>
                <a:ext cx="233814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7423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135" name="正方形/長方形 134"/>
            <p:cNvSpPr/>
            <p:nvPr/>
          </p:nvSpPr>
          <p:spPr bwMode="auto">
            <a:xfrm>
              <a:off x="10455277" y="2476501"/>
              <a:ext cx="15861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136" name="正方形/長方形 135"/>
            <p:cNvSpPr/>
            <p:nvPr/>
          </p:nvSpPr>
          <p:spPr bwMode="auto">
            <a:xfrm>
              <a:off x="10918441" y="3355976"/>
              <a:ext cx="161790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137" name="正方形/長方形 136"/>
            <p:cNvSpPr/>
            <p:nvPr/>
          </p:nvSpPr>
          <p:spPr bwMode="auto">
            <a:xfrm>
              <a:off x="10899407" y="4419601"/>
              <a:ext cx="93585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8" name="正方形/長方形 137"/>
            <p:cNvSpPr/>
            <p:nvPr/>
          </p:nvSpPr>
          <p:spPr bwMode="auto">
            <a:xfrm>
              <a:off x="10992992" y="4419601"/>
              <a:ext cx="95171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409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11157954" y="3725864"/>
              <a:ext cx="161790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11145265" y="4779963"/>
              <a:ext cx="106273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4" name="正方形/長方形 143"/>
            <p:cNvSpPr/>
            <p:nvPr/>
          </p:nvSpPr>
          <p:spPr bwMode="auto">
            <a:xfrm>
              <a:off x="11237263" y="4779963"/>
              <a:ext cx="106273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413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146" name="正方形/長方形 145"/>
            <p:cNvSpPr/>
            <p:nvPr/>
          </p:nvSpPr>
          <p:spPr bwMode="auto">
            <a:xfrm>
              <a:off x="10666239" y="2951164"/>
              <a:ext cx="161790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148" name="正方形/長方形 147"/>
            <p:cNvSpPr/>
            <p:nvPr/>
          </p:nvSpPr>
          <p:spPr bwMode="auto">
            <a:xfrm>
              <a:off x="10661480" y="4060826"/>
              <a:ext cx="106274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9" name="正方形/長方形 148"/>
            <p:cNvSpPr/>
            <p:nvPr/>
          </p:nvSpPr>
          <p:spPr bwMode="auto">
            <a:xfrm>
              <a:off x="10755065" y="4060826"/>
              <a:ext cx="935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417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48" name="星 5 47"/>
          <p:cNvSpPr>
            <a:spLocks noChangeAspect="1"/>
          </p:cNvSpPr>
          <p:nvPr/>
        </p:nvSpPr>
        <p:spPr>
          <a:xfrm>
            <a:off x="1569742" y="3321631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星 5 49"/>
          <p:cNvSpPr>
            <a:spLocks noChangeAspect="1"/>
          </p:cNvSpPr>
          <p:nvPr/>
        </p:nvSpPr>
        <p:spPr>
          <a:xfrm>
            <a:off x="1825934" y="3685168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 5 51"/>
          <p:cNvSpPr>
            <a:spLocks noChangeAspect="1"/>
          </p:cNvSpPr>
          <p:nvPr/>
        </p:nvSpPr>
        <p:spPr>
          <a:xfrm>
            <a:off x="1573934" y="4396940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02" name="テキスト ボックス 93"/>
          <p:cNvSpPr txBox="1">
            <a:spLocks noChangeArrowheads="1"/>
          </p:cNvSpPr>
          <p:nvPr/>
        </p:nvSpPr>
        <p:spPr bwMode="auto">
          <a:xfrm>
            <a:off x="4003675" y="4721978"/>
            <a:ext cx="2682875" cy="22225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54" name="四角形吹き出し 2"/>
          <p:cNvSpPr>
            <a:spLocks noChangeArrowheads="1"/>
          </p:cNvSpPr>
          <p:nvPr/>
        </p:nvSpPr>
        <p:spPr bwMode="auto">
          <a:xfrm>
            <a:off x="5126038" y="5083755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DBD0FD2-1A19-4A46-BD3F-832C334356B3}"/>
              </a:ext>
            </a:extLst>
          </p:cNvPr>
          <p:cNvSpPr txBox="1"/>
          <p:nvPr/>
        </p:nvSpPr>
        <p:spPr>
          <a:xfrm>
            <a:off x="2582857" y="4078129"/>
            <a:ext cx="165735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dirty="0"/>
              <a:t>・作業員等への避難指示①②③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241248" y="779035"/>
            <a:ext cx="39228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/>
              <a:t>※</a:t>
            </a:r>
            <a:r>
              <a:rPr lang="en-US" altLang="ja-JP" sz="90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/>
              <a:t>2</a:t>
            </a:r>
            <a:endParaRPr kumimoji="1" lang="ja-JP" altLang="en-US" sz="9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25689" y="5080496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57496" y="154582"/>
            <a:ext cx="521053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60316" y="1971139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6405071" y="4293573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※5</a:t>
            </a:r>
            <a:endParaRPr kumimoji="1" lang="ja-JP" altLang="en-US" sz="900" dirty="0"/>
          </a:p>
        </p:txBody>
      </p:sp>
      <p:sp>
        <p:nvSpPr>
          <p:cNvPr id="64" name="テキスト ボックス 115"/>
          <p:cNvSpPr txBox="1">
            <a:spLocks noChangeArrowheads="1"/>
          </p:cNvSpPr>
          <p:nvPr/>
        </p:nvSpPr>
        <p:spPr bwMode="auto">
          <a:xfrm>
            <a:off x="270281" y="6761822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</p:spTree>
    <p:extLst>
      <p:ext uri="{BB962C8B-B14F-4D97-AF65-F5344CB8AC3E}">
        <p14:creationId xmlns:p14="http://schemas.microsoft.com/office/powerpoint/2010/main" val="2517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下矢印 98"/>
          <p:cNvSpPr/>
          <p:nvPr/>
        </p:nvSpPr>
        <p:spPr>
          <a:xfrm>
            <a:off x="742304" y="2548767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26063"/>
              </p:ext>
            </p:extLst>
          </p:nvPr>
        </p:nvGraphicFramePr>
        <p:xfrm>
          <a:off x="128588" y="2143705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47625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港湾運送業（コンテナ）の対応例</a:t>
            </a:r>
          </a:p>
        </p:txBody>
      </p:sp>
      <p:sp>
        <p:nvSpPr>
          <p:cNvPr id="12292" name="テキスト ボックス 16"/>
          <p:cNvSpPr txBox="1">
            <a:spLocks noChangeArrowheads="1"/>
          </p:cNvSpPr>
          <p:nvPr/>
        </p:nvSpPr>
        <p:spPr bwMode="auto">
          <a:xfrm>
            <a:off x="12700" y="744776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【</a:t>
            </a:r>
            <a:r>
              <a:rPr lang="ja-JP" altLang="en-US" sz="120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>
                <a:latin typeface="ＭＳ Ｐゴシック" panose="020B0600070205080204" pitchFamily="50" charset="-128"/>
              </a:rPr>
              <a:t>】</a:t>
            </a:r>
            <a:endParaRPr lang="ja-JP" altLang="en-US" sz="1200">
              <a:latin typeface="ＭＳ Ｐゴシック" panose="020B060007020508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41288" y="1029696"/>
            <a:ext cx="8866187" cy="85340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294" name="テキスト ボックス 42"/>
          <p:cNvSpPr txBox="1">
            <a:spLocks noChangeArrowheads="1"/>
          </p:cNvSpPr>
          <p:nvPr/>
        </p:nvSpPr>
        <p:spPr bwMode="auto">
          <a:xfrm>
            <a:off x="12700" y="1884021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12295" name="テキスト ボックス 32"/>
          <p:cNvSpPr txBox="1">
            <a:spLocks noChangeArrowheads="1"/>
          </p:cNvSpPr>
          <p:nvPr/>
        </p:nvSpPr>
        <p:spPr bwMode="auto">
          <a:xfrm>
            <a:off x="2522150" y="4155621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12296" name="テキスト ボックス 36"/>
          <p:cNvSpPr txBox="1">
            <a:spLocks noChangeArrowheads="1"/>
          </p:cNvSpPr>
          <p:nvPr/>
        </p:nvSpPr>
        <p:spPr bwMode="auto">
          <a:xfrm>
            <a:off x="3216275" y="3415293"/>
            <a:ext cx="7350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2297" name="テキスト ボックス 85"/>
          <p:cNvSpPr txBox="1">
            <a:spLocks noChangeArrowheads="1"/>
          </p:cNvSpPr>
          <p:nvPr/>
        </p:nvSpPr>
        <p:spPr bwMode="auto">
          <a:xfrm>
            <a:off x="4676775" y="3953455"/>
            <a:ext cx="681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移動可能な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クレーン等の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退避⑩</a:t>
            </a:r>
          </a:p>
        </p:txBody>
      </p:sp>
      <p:sp>
        <p:nvSpPr>
          <p:cNvPr id="12298" name="テキスト ボックス 86"/>
          <p:cNvSpPr txBox="1">
            <a:spLocks noChangeArrowheads="1"/>
          </p:cNvSpPr>
          <p:nvPr/>
        </p:nvSpPr>
        <p:spPr bwMode="auto">
          <a:xfrm>
            <a:off x="5399088" y="4221743"/>
            <a:ext cx="61555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ガントリークレー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ン等の逸走対策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（アンカー） ⑭</a:t>
            </a:r>
          </a:p>
        </p:txBody>
      </p:sp>
      <p:sp>
        <p:nvSpPr>
          <p:cNvPr id="12300" name="テキスト ボックス 96"/>
          <p:cNvSpPr txBox="1">
            <a:spLocks noChangeArrowheads="1"/>
          </p:cNvSpPr>
          <p:nvPr/>
        </p:nvSpPr>
        <p:spPr bwMode="auto">
          <a:xfrm>
            <a:off x="3938588" y="3120018"/>
            <a:ext cx="7286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荷主との調整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⑩⑱⑲</a:t>
            </a:r>
          </a:p>
        </p:txBody>
      </p:sp>
      <p:sp>
        <p:nvSpPr>
          <p:cNvPr id="12302" name="テキスト ボックス 114"/>
          <p:cNvSpPr txBox="1">
            <a:spLocks noChangeArrowheads="1"/>
          </p:cNvSpPr>
          <p:nvPr/>
        </p:nvSpPr>
        <p:spPr bwMode="auto">
          <a:xfrm>
            <a:off x="6121400" y="3421643"/>
            <a:ext cx="7016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設備の浸水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⑩⑮</a:t>
            </a:r>
          </a:p>
        </p:txBody>
      </p:sp>
      <p:sp>
        <p:nvSpPr>
          <p:cNvPr id="12303" name="テキスト ボックス 116"/>
          <p:cNvSpPr txBox="1">
            <a:spLocks noChangeArrowheads="1"/>
          </p:cNvSpPr>
          <p:nvPr/>
        </p:nvSpPr>
        <p:spPr bwMode="auto">
          <a:xfrm>
            <a:off x="3940175" y="3770893"/>
            <a:ext cx="7127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対策備品の準備（小型発電機（通信用），照明他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工事用品） </a:t>
            </a:r>
          </a:p>
        </p:txBody>
      </p:sp>
      <p:sp>
        <p:nvSpPr>
          <p:cNvPr id="12304" name="テキスト ボックス 118"/>
          <p:cNvSpPr txBox="1">
            <a:spLocks noChangeArrowheads="1"/>
          </p:cNvSpPr>
          <p:nvPr/>
        </p:nvSpPr>
        <p:spPr bwMode="auto">
          <a:xfrm>
            <a:off x="4676775" y="3677230"/>
            <a:ext cx="5979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フォークリフト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の高所移動⑰</a:t>
            </a:r>
          </a:p>
        </p:txBody>
      </p:sp>
      <p:sp>
        <p:nvSpPr>
          <p:cNvPr id="12305" name="テキスト ボックス 119"/>
          <p:cNvSpPr txBox="1">
            <a:spLocks noChangeArrowheads="1"/>
          </p:cNvSpPr>
          <p:nvPr/>
        </p:nvSpPr>
        <p:spPr bwMode="auto">
          <a:xfrm>
            <a:off x="5405438" y="3554993"/>
            <a:ext cx="67786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コンテナ転倒防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止（連結、段落と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し、段均し移動、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空コン平積み）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⑦⑧⑨</a:t>
            </a:r>
          </a:p>
        </p:txBody>
      </p:sp>
      <p:sp>
        <p:nvSpPr>
          <p:cNvPr id="12306" name="テキスト ボックス 121"/>
          <p:cNvSpPr txBox="1">
            <a:spLocks noChangeArrowheads="1"/>
          </p:cNvSpPr>
          <p:nvPr/>
        </p:nvSpPr>
        <p:spPr bwMode="auto">
          <a:xfrm>
            <a:off x="4676775" y="3440693"/>
            <a:ext cx="6572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荷役中止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2308" name="テキスト ボックス 108"/>
          <p:cNvSpPr txBox="1">
            <a:spLocks noChangeArrowheads="1"/>
          </p:cNvSpPr>
          <p:nvPr/>
        </p:nvSpPr>
        <p:spPr bwMode="auto">
          <a:xfrm>
            <a:off x="2500313" y="2745368"/>
            <a:ext cx="7143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社員の状況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04788" y="1046401"/>
            <a:ext cx="3119437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586163" y="1046401"/>
            <a:ext cx="2930525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117"/>
          <p:cNvSpPr txBox="1">
            <a:spLocks noChangeArrowheads="1"/>
          </p:cNvSpPr>
          <p:nvPr/>
        </p:nvSpPr>
        <p:spPr bwMode="auto">
          <a:xfrm>
            <a:off x="6684963" y="1046401"/>
            <a:ext cx="22558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①②③）</a:t>
            </a:r>
            <a:endParaRPr lang="ja-JP" altLang="en-US" sz="1100" i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・倉庫地盤高の表示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・システム関連・重要物の高所設置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313" name="テキスト ボックス 96"/>
          <p:cNvSpPr txBox="1">
            <a:spLocks noChangeArrowheads="1"/>
          </p:cNvSpPr>
          <p:nvPr/>
        </p:nvSpPr>
        <p:spPr bwMode="auto">
          <a:xfrm>
            <a:off x="5418138" y="2745368"/>
            <a:ext cx="6318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コンテナの固縛作業⑦⑧⑨</a:t>
            </a:r>
          </a:p>
        </p:txBody>
      </p:sp>
      <p:sp>
        <p:nvSpPr>
          <p:cNvPr id="12314" name="テキスト ボックス 96"/>
          <p:cNvSpPr txBox="1">
            <a:spLocks noChangeArrowheads="1"/>
          </p:cNvSpPr>
          <p:nvPr/>
        </p:nvSpPr>
        <p:spPr bwMode="auto">
          <a:xfrm>
            <a:off x="3954463" y="3415293"/>
            <a:ext cx="7032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風の影響が出始めたら作業中止⑱</a:t>
            </a: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27000" y="4717043"/>
            <a:ext cx="8866188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2456" name="グループ化 64"/>
          <p:cNvGrpSpPr>
            <a:grpSpLocks/>
          </p:cNvGrpSpPr>
          <p:nvPr/>
        </p:nvGrpSpPr>
        <p:grpSpPr bwMode="auto">
          <a:xfrm>
            <a:off x="971542" y="2527880"/>
            <a:ext cx="1477989" cy="4211638"/>
            <a:chOff x="10455277" y="2476501"/>
            <a:chExt cx="1478344" cy="4211637"/>
          </a:xfrm>
        </p:grpSpPr>
        <p:grpSp>
          <p:nvGrpSpPr>
            <p:cNvPr id="12457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968" cy="4054474"/>
              <a:chOff x="1933575" y="2588865"/>
              <a:chExt cx="526904" cy="4054823"/>
            </a:xfrm>
          </p:grpSpPr>
          <p:sp>
            <p:nvSpPr>
              <p:cNvPr id="91" name="正方形/長方形 90"/>
              <p:cNvSpPr/>
              <p:nvPr/>
            </p:nvSpPr>
            <p:spPr bwMode="auto">
              <a:xfrm>
                <a:off x="1938103" y="2588865"/>
                <a:ext cx="249267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 bwMode="auto">
              <a:xfrm>
                <a:off x="2203247" y="3373157"/>
                <a:ext cx="249266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2473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2474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2475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702056"/>
                <a:ext cx="243685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2476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68" name="正方形/長方形 67"/>
            <p:cNvSpPr/>
            <p:nvPr/>
          </p:nvSpPr>
          <p:spPr bwMode="auto">
            <a:xfrm>
              <a:off x="10455277" y="2476501"/>
              <a:ext cx="15878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0918938" y="3355976"/>
              <a:ext cx="161964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10899883" y="4419601"/>
              <a:ext cx="93685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10993569" y="4419601"/>
              <a:ext cx="95273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62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11157120" y="3725864"/>
              <a:ext cx="161964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74" name="正方形/長方形 73"/>
            <p:cNvSpPr/>
            <p:nvPr/>
          </p:nvSpPr>
          <p:spPr bwMode="auto">
            <a:xfrm>
              <a:off x="11144417" y="4779963"/>
              <a:ext cx="106388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" name="正方形/長方形 74"/>
            <p:cNvSpPr/>
            <p:nvPr/>
          </p:nvSpPr>
          <p:spPr bwMode="auto">
            <a:xfrm>
              <a:off x="11236514" y="4779963"/>
              <a:ext cx="106388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66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81" name="正方形/長方形 80"/>
            <p:cNvSpPr/>
            <p:nvPr/>
          </p:nvSpPr>
          <p:spPr bwMode="auto">
            <a:xfrm>
              <a:off x="10664877" y="2960689"/>
              <a:ext cx="161964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10660114" y="4060826"/>
              <a:ext cx="106387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10753798" y="4060826"/>
              <a:ext cx="93685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70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55" name="星 5 54"/>
          <p:cNvSpPr>
            <a:spLocks noChangeAspect="1"/>
          </p:cNvSpPr>
          <p:nvPr/>
        </p:nvSpPr>
        <p:spPr>
          <a:xfrm>
            <a:off x="1472345" y="3302581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星 5 56"/>
          <p:cNvSpPr>
            <a:spLocks noChangeAspect="1"/>
          </p:cNvSpPr>
          <p:nvPr/>
        </p:nvSpPr>
        <p:spPr>
          <a:xfrm>
            <a:off x="1701218" y="3656593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星 5 58"/>
          <p:cNvSpPr>
            <a:spLocks noChangeAspect="1"/>
          </p:cNvSpPr>
          <p:nvPr/>
        </p:nvSpPr>
        <p:spPr>
          <a:xfrm>
            <a:off x="1461220" y="4377890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5" name="テキスト ボックス 93"/>
          <p:cNvSpPr txBox="1">
            <a:spLocks noChangeArrowheads="1"/>
          </p:cNvSpPr>
          <p:nvPr/>
        </p:nvSpPr>
        <p:spPr bwMode="auto">
          <a:xfrm>
            <a:off x="4114800" y="4740855"/>
            <a:ext cx="2681288" cy="22225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2299" name="テキスト ボックス 92"/>
          <p:cNvSpPr txBox="1">
            <a:spLocks noChangeArrowheads="1"/>
          </p:cNvSpPr>
          <p:nvPr/>
        </p:nvSpPr>
        <p:spPr bwMode="auto">
          <a:xfrm>
            <a:off x="3209925" y="4080455"/>
            <a:ext cx="735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</a:t>
            </a:r>
            <a:r>
              <a:rPr lang="ja-JP" altLang="en-US" sz="700" b="1" dirty="0">
                <a:latin typeface="ＭＳ Ｐゴシック" panose="020B0600070205080204" pitchFamily="50" charset="-128"/>
              </a:rPr>
              <a:t>　</a:t>
            </a:r>
            <a:r>
              <a:rPr lang="en-US" altLang="ja-JP" sz="700" dirty="0" smtClean="0">
                <a:latin typeface="ＭＳ Ｐゴシック" panose="020B0600070205080204" pitchFamily="50" charset="-128"/>
              </a:rPr>
              <a:t>※5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防潮扉の閉鎖②④</a:t>
            </a:r>
          </a:p>
        </p:txBody>
      </p:sp>
      <p:sp>
        <p:nvSpPr>
          <p:cNvPr id="12301" name="テキスト ボックス 113"/>
          <p:cNvSpPr txBox="1">
            <a:spLocks noChangeArrowheads="1"/>
          </p:cNvSpPr>
          <p:nvPr/>
        </p:nvSpPr>
        <p:spPr bwMode="auto">
          <a:xfrm>
            <a:off x="2490788" y="4878613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64" name="四角形吹き出し 2"/>
          <p:cNvSpPr>
            <a:spLocks noChangeArrowheads="1"/>
          </p:cNvSpPr>
          <p:nvPr/>
        </p:nvSpPr>
        <p:spPr bwMode="auto">
          <a:xfrm>
            <a:off x="5126038" y="5108469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255285" y="824647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0628" y="5105435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760316" y="1971139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70280" y="6750966"/>
            <a:ext cx="887371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　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57496" y="154582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364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下矢印 98"/>
          <p:cNvSpPr/>
          <p:nvPr/>
        </p:nvSpPr>
        <p:spPr>
          <a:xfrm>
            <a:off x="750812" y="2547914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74480"/>
              </p:ext>
            </p:extLst>
          </p:nvPr>
        </p:nvGraphicFramePr>
        <p:xfrm>
          <a:off x="136525" y="2143125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315" name="テキスト ボックス 42"/>
          <p:cNvSpPr txBox="1">
            <a:spLocks noChangeArrowheads="1"/>
          </p:cNvSpPr>
          <p:nvPr/>
        </p:nvSpPr>
        <p:spPr bwMode="auto">
          <a:xfrm>
            <a:off x="12700" y="1881478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47625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港湾運送業（完成自動車）の対応例</a:t>
            </a:r>
          </a:p>
        </p:txBody>
      </p:sp>
      <p:sp>
        <p:nvSpPr>
          <p:cNvPr id="13317" name="テキスト ボックス 125"/>
          <p:cNvSpPr txBox="1">
            <a:spLocks noChangeArrowheads="1"/>
          </p:cNvSpPr>
          <p:nvPr/>
        </p:nvSpPr>
        <p:spPr bwMode="auto">
          <a:xfrm>
            <a:off x="4894928" y="2746751"/>
            <a:ext cx="15645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モータープール完成自動車の高所移動⑤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（検討開始）</a:t>
            </a:r>
          </a:p>
        </p:txBody>
      </p:sp>
      <p:sp>
        <p:nvSpPr>
          <p:cNvPr id="13318" name="テキスト ボックス 75"/>
          <p:cNvSpPr txBox="1">
            <a:spLocks noChangeArrowheads="1"/>
          </p:cNvSpPr>
          <p:nvPr/>
        </p:nvSpPr>
        <p:spPr bwMode="auto">
          <a:xfrm>
            <a:off x="3924300" y="3074988"/>
            <a:ext cx="733425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荷主との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ＭＳ Ｐゴシック" panose="020B0600070205080204" pitchFamily="50" charset="-128"/>
              </a:rPr>
              <a:t>  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調整⑩⑱⑲</a:t>
            </a:r>
          </a:p>
        </p:txBody>
      </p:sp>
      <p:sp>
        <p:nvSpPr>
          <p:cNvPr id="13319" name="テキスト ボックス 77"/>
          <p:cNvSpPr txBox="1">
            <a:spLocks noChangeArrowheads="1"/>
          </p:cNvSpPr>
          <p:nvPr/>
        </p:nvSpPr>
        <p:spPr bwMode="auto">
          <a:xfrm>
            <a:off x="4845050" y="3381375"/>
            <a:ext cx="10772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移動式荷役機械の退避⑩⑭</a:t>
            </a:r>
          </a:p>
        </p:txBody>
      </p:sp>
      <p:sp>
        <p:nvSpPr>
          <p:cNvPr id="13320" name="テキスト ボックス 117"/>
          <p:cNvSpPr txBox="1">
            <a:spLocks noChangeArrowheads="1"/>
          </p:cNvSpPr>
          <p:nvPr/>
        </p:nvSpPr>
        <p:spPr bwMode="auto">
          <a:xfrm>
            <a:off x="4845050" y="3027363"/>
            <a:ext cx="198932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車両保護、飛来物の点検・撤去（風速●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未満）⑦ </a:t>
            </a:r>
          </a:p>
        </p:txBody>
      </p:sp>
      <p:sp>
        <p:nvSpPr>
          <p:cNvPr id="13321" name="テキスト ボックス 118"/>
          <p:cNvSpPr txBox="1">
            <a:spLocks noChangeArrowheads="1"/>
          </p:cNvSpPr>
          <p:nvPr/>
        </p:nvSpPr>
        <p:spPr bwMode="auto">
          <a:xfrm>
            <a:off x="4845050" y="3194050"/>
            <a:ext cx="1814599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バースより●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車両避難（風速●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未満） ⑦⑬</a:t>
            </a:r>
          </a:p>
        </p:txBody>
      </p:sp>
      <p:sp>
        <p:nvSpPr>
          <p:cNvPr id="13322" name="テキスト ボックス 119"/>
          <p:cNvSpPr txBox="1">
            <a:spLocks noChangeArrowheads="1"/>
          </p:cNvSpPr>
          <p:nvPr/>
        </p:nvSpPr>
        <p:spPr bwMode="auto">
          <a:xfrm>
            <a:off x="4845050" y="3557588"/>
            <a:ext cx="190436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バースより●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車両避難（風速●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未満） ⑦⑬⑰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 海側最前列車両の反転、車両保護材貼り付け、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 積載車防砂ネット</a:t>
            </a:r>
          </a:p>
        </p:txBody>
      </p:sp>
      <p:sp>
        <p:nvSpPr>
          <p:cNvPr id="13323" name="左中かっこ 1"/>
          <p:cNvSpPr>
            <a:spLocks/>
          </p:cNvSpPr>
          <p:nvPr/>
        </p:nvSpPr>
        <p:spPr bwMode="auto">
          <a:xfrm>
            <a:off x="4668838" y="2792413"/>
            <a:ext cx="190500" cy="1085850"/>
          </a:xfrm>
          <a:prstGeom prst="leftBrace">
            <a:avLst>
              <a:gd name="adj1" fmla="val 8339"/>
              <a:gd name="adj2" fmla="val 29468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>
              <a:latin typeface="ＭＳ Ｐゴシック" panose="020B0600070205080204" pitchFamily="50" charset="-128"/>
            </a:endParaRPr>
          </a:p>
        </p:txBody>
      </p:sp>
      <p:sp>
        <p:nvSpPr>
          <p:cNvPr id="13325" name="テキスト ボックス 16"/>
          <p:cNvSpPr txBox="1">
            <a:spLocks noChangeArrowheads="1"/>
          </p:cNvSpPr>
          <p:nvPr/>
        </p:nvSpPr>
        <p:spPr bwMode="auto">
          <a:xfrm>
            <a:off x="33337" y="740284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61925" y="1027232"/>
            <a:ext cx="8866187" cy="88582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25425" y="1057394"/>
            <a:ext cx="3190875" cy="846138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⑩⑭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613150" y="1051044"/>
            <a:ext cx="3025775" cy="846138"/>
          </a:xfrm>
          <a:prstGeom prst="rect">
            <a:avLst/>
          </a:prstGeom>
          <a:noFill/>
        </p:spPr>
        <p:txBody>
          <a:bodyPr lIns="36000" tIns="0" rIns="3600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116"/>
          <p:cNvSpPr txBox="1">
            <a:spLocks noChangeArrowheads="1"/>
          </p:cNvSpPr>
          <p:nvPr/>
        </p:nvSpPr>
        <p:spPr bwMode="auto">
          <a:xfrm>
            <a:off x="6815138" y="1054219"/>
            <a:ext cx="214947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・壁面、屋外照明、構内標識補強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・日常点検、ｼｬｯﾀｰ開閉基準改訂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・風向・風速計による観測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331" name="テキスト ボックス 36"/>
          <p:cNvSpPr txBox="1">
            <a:spLocks noChangeArrowheads="1"/>
          </p:cNvSpPr>
          <p:nvPr/>
        </p:nvSpPr>
        <p:spPr bwMode="auto">
          <a:xfrm>
            <a:off x="3216275" y="3427413"/>
            <a:ext cx="7350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3333" name="テキスト ボックス 108"/>
          <p:cNvSpPr txBox="1">
            <a:spLocks noChangeArrowheads="1"/>
          </p:cNvSpPr>
          <p:nvPr/>
        </p:nvSpPr>
        <p:spPr bwMode="auto">
          <a:xfrm>
            <a:off x="2500313" y="2752725"/>
            <a:ext cx="714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社員の状況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13334" name="テキスト ボックス 96"/>
          <p:cNvSpPr txBox="1">
            <a:spLocks noChangeArrowheads="1"/>
          </p:cNvSpPr>
          <p:nvPr/>
        </p:nvSpPr>
        <p:spPr bwMode="auto">
          <a:xfrm>
            <a:off x="3954463" y="3430588"/>
            <a:ext cx="7032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風の影響が出始めたら作業中止⑱</a:t>
            </a: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136525" y="4716463"/>
            <a:ext cx="8866188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3479" name="グループ化 57"/>
          <p:cNvGrpSpPr>
            <a:grpSpLocks/>
          </p:cNvGrpSpPr>
          <p:nvPr/>
        </p:nvGrpSpPr>
        <p:grpSpPr bwMode="auto">
          <a:xfrm>
            <a:off x="979479" y="2527300"/>
            <a:ext cx="1477988" cy="4211638"/>
            <a:chOff x="10455277" y="2476501"/>
            <a:chExt cx="1478344" cy="4211637"/>
          </a:xfrm>
        </p:grpSpPr>
        <p:grpSp>
          <p:nvGrpSpPr>
            <p:cNvPr id="13480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968" cy="4054474"/>
              <a:chOff x="1933575" y="2588865"/>
              <a:chExt cx="526904" cy="4054823"/>
            </a:xfrm>
          </p:grpSpPr>
          <p:sp>
            <p:nvSpPr>
              <p:cNvPr id="80" name="正方形/長方形 79"/>
              <p:cNvSpPr/>
              <p:nvPr/>
            </p:nvSpPr>
            <p:spPr bwMode="auto">
              <a:xfrm>
                <a:off x="1938103" y="2588865"/>
                <a:ext cx="249267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84" name="正方形/長方形 83"/>
              <p:cNvSpPr/>
              <p:nvPr/>
            </p:nvSpPr>
            <p:spPr bwMode="auto">
              <a:xfrm>
                <a:off x="2203246" y="3373157"/>
                <a:ext cx="249268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3496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3497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3498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683004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3499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60" name="正方形/長方形 59"/>
            <p:cNvSpPr/>
            <p:nvPr/>
          </p:nvSpPr>
          <p:spPr bwMode="auto">
            <a:xfrm>
              <a:off x="10455277" y="2476501"/>
              <a:ext cx="15878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0918938" y="3355976"/>
              <a:ext cx="161964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10899884" y="4419601"/>
              <a:ext cx="93684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10993568" y="4419601"/>
              <a:ext cx="95273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485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11157121" y="3725864"/>
              <a:ext cx="161964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11144417" y="4779963"/>
              <a:ext cx="106388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11236515" y="4779963"/>
              <a:ext cx="106388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489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10664877" y="2963045"/>
              <a:ext cx="161964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10660113" y="4060826"/>
              <a:ext cx="106389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10753799" y="4060826"/>
              <a:ext cx="936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493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57" name="星 5 56"/>
          <p:cNvSpPr>
            <a:spLocks noChangeAspect="1"/>
          </p:cNvSpPr>
          <p:nvPr/>
        </p:nvSpPr>
        <p:spPr>
          <a:xfrm>
            <a:off x="1472345" y="3308351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星 5 58"/>
          <p:cNvSpPr>
            <a:spLocks noChangeAspect="1"/>
          </p:cNvSpPr>
          <p:nvPr/>
        </p:nvSpPr>
        <p:spPr>
          <a:xfrm>
            <a:off x="1716063" y="3677603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星 5 68"/>
          <p:cNvSpPr>
            <a:spLocks noChangeAspect="1"/>
          </p:cNvSpPr>
          <p:nvPr/>
        </p:nvSpPr>
        <p:spPr>
          <a:xfrm>
            <a:off x="1461220" y="4383660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8" name="テキスト ボックス 93"/>
          <p:cNvSpPr txBox="1">
            <a:spLocks noChangeArrowheads="1"/>
          </p:cNvSpPr>
          <p:nvPr/>
        </p:nvSpPr>
        <p:spPr bwMode="auto">
          <a:xfrm>
            <a:off x="4117975" y="4740275"/>
            <a:ext cx="2681288" cy="220663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3324" name="テキスト ボックス 120"/>
          <p:cNvSpPr txBox="1">
            <a:spLocks noChangeArrowheads="1"/>
          </p:cNvSpPr>
          <p:nvPr/>
        </p:nvSpPr>
        <p:spPr bwMode="auto">
          <a:xfrm>
            <a:off x="4895850" y="4932363"/>
            <a:ext cx="2395538" cy="1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搬入規制（風速●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以上）⑧</a:t>
            </a:r>
          </a:p>
        </p:txBody>
      </p:sp>
      <p:sp>
        <p:nvSpPr>
          <p:cNvPr id="13332" name="テキスト ボックス 113"/>
          <p:cNvSpPr txBox="1">
            <a:spLocks noChangeArrowheads="1"/>
          </p:cNvSpPr>
          <p:nvPr/>
        </p:nvSpPr>
        <p:spPr bwMode="auto">
          <a:xfrm>
            <a:off x="2490788" y="4876570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13338" name="テキスト ボックス 92"/>
          <p:cNvSpPr txBox="1">
            <a:spLocks noChangeArrowheads="1"/>
          </p:cNvSpPr>
          <p:nvPr/>
        </p:nvSpPr>
        <p:spPr bwMode="auto">
          <a:xfrm>
            <a:off x="3203575" y="4073525"/>
            <a:ext cx="735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　</a:t>
            </a:r>
            <a:r>
              <a:rPr lang="en-US" altLang="ja-JP" sz="700" dirty="0" smtClean="0">
                <a:latin typeface="ＭＳ Ｐゴシック" panose="020B0600070205080204" pitchFamily="50" charset="-128"/>
              </a:rPr>
              <a:t>※5</a:t>
            </a:r>
            <a:endParaRPr lang="en-US" altLang="ja-JP" sz="700" b="1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防潮扉・止水板の閉鎖②④</a:t>
            </a:r>
          </a:p>
        </p:txBody>
      </p:sp>
      <p:sp>
        <p:nvSpPr>
          <p:cNvPr id="74" name="四角形吹き出し 2"/>
          <p:cNvSpPr>
            <a:spLocks noChangeArrowheads="1"/>
          </p:cNvSpPr>
          <p:nvPr/>
        </p:nvSpPr>
        <p:spPr bwMode="auto">
          <a:xfrm>
            <a:off x="5126038" y="5130715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73" name="テキスト ボックス 32"/>
          <p:cNvSpPr txBox="1">
            <a:spLocks noChangeArrowheads="1"/>
          </p:cNvSpPr>
          <p:nvPr/>
        </p:nvSpPr>
        <p:spPr bwMode="auto">
          <a:xfrm>
            <a:off x="2522150" y="4119826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76" name="テキスト ボックス 115"/>
          <p:cNvSpPr txBox="1">
            <a:spLocks noChangeArrowheads="1"/>
          </p:cNvSpPr>
          <p:nvPr/>
        </p:nvSpPr>
        <p:spPr bwMode="auto">
          <a:xfrm>
            <a:off x="270280" y="6750966"/>
            <a:ext cx="887371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　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255285" y="811842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</a:p>
          <a:p>
            <a:endParaRPr kumimoji="1" lang="ja-JP" altLang="en-US" sz="9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0628" y="5136144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760316" y="1954606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57496" y="154582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2544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下矢印 98"/>
          <p:cNvSpPr/>
          <p:nvPr/>
        </p:nvSpPr>
        <p:spPr>
          <a:xfrm>
            <a:off x="738112" y="2550918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95971"/>
              </p:ext>
            </p:extLst>
          </p:nvPr>
        </p:nvGraphicFramePr>
        <p:xfrm>
          <a:off x="123825" y="2146129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339" name="テキスト ボックス 42"/>
          <p:cNvSpPr txBox="1">
            <a:spLocks noChangeArrowheads="1"/>
          </p:cNvSpPr>
          <p:nvPr/>
        </p:nvSpPr>
        <p:spPr bwMode="auto">
          <a:xfrm>
            <a:off x="12700" y="1859082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47625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港湾運送業（一般バルク）の対応例</a:t>
            </a:r>
          </a:p>
        </p:txBody>
      </p:sp>
      <p:sp>
        <p:nvSpPr>
          <p:cNvPr id="14341" name="テキスト ボックス 71"/>
          <p:cNvSpPr txBox="1">
            <a:spLocks noChangeArrowheads="1"/>
          </p:cNvSpPr>
          <p:nvPr/>
        </p:nvSpPr>
        <p:spPr bwMode="auto">
          <a:xfrm>
            <a:off x="6126163" y="3406604"/>
            <a:ext cx="687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ベルコン等資機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材の浸水対策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（土のう設置等）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⑩⑮</a:t>
            </a:r>
          </a:p>
        </p:txBody>
      </p:sp>
      <p:sp>
        <p:nvSpPr>
          <p:cNvPr id="14342" name="テキスト ボックス 76"/>
          <p:cNvSpPr txBox="1">
            <a:spLocks noChangeArrowheads="1"/>
          </p:cNvSpPr>
          <p:nvPr/>
        </p:nvSpPr>
        <p:spPr bwMode="auto">
          <a:xfrm>
            <a:off x="3949700" y="2887492"/>
            <a:ext cx="673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荷主との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調整⑩⑱⑲</a:t>
            </a:r>
          </a:p>
        </p:txBody>
      </p:sp>
      <p:sp>
        <p:nvSpPr>
          <p:cNvPr id="14343" name="テキスト ボックス 80"/>
          <p:cNvSpPr txBox="1">
            <a:spLocks noChangeArrowheads="1"/>
          </p:cNvSpPr>
          <p:nvPr/>
        </p:nvSpPr>
        <p:spPr bwMode="auto">
          <a:xfrm>
            <a:off x="5410200" y="3419304"/>
            <a:ext cx="641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パレット等屋外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資材の固定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⑭⑰</a:t>
            </a:r>
          </a:p>
        </p:txBody>
      </p:sp>
      <p:sp>
        <p:nvSpPr>
          <p:cNvPr id="14344" name="テキスト ボックス 69"/>
          <p:cNvSpPr txBox="1">
            <a:spLocks noChangeArrowheads="1"/>
          </p:cNvSpPr>
          <p:nvPr/>
        </p:nvSpPr>
        <p:spPr bwMode="auto">
          <a:xfrm>
            <a:off x="4657725" y="3927304"/>
            <a:ext cx="717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高所や倉庫内へ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の貨物移動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⑤⑦⑧⑬</a:t>
            </a:r>
          </a:p>
        </p:txBody>
      </p:sp>
      <p:sp>
        <p:nvSpPr>
          <p:cNvPr id="14345" name="テキスト ボックス 70"/>
          <p:cNvSpPr txBox="1">
            <a:spLocks noChangeArrowheads="1"/>
          </p:cNvSpPr>
          <p:nvPr/>
        </p:nvSpPr>
        <p:spPr bwMode="auto">
          <a:xfrm>
            <a:off x="4676775" y="3406604"/>
            <a:ext cx="7175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移動式荷役機械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の退避⑭</a:t>
            </a:r>
          </a:p>
        </p:txBody>
      </p:sp>
      <p:sp>
        <p:nvSpPr>
          <p:cNvPr id="14346" name="テキスト ボックス 121"/>
          <p:cNvSpPr txBox="1">
            <a:spLocks noChangeArrowheads="1"/>
          </p:cNvSpPr>
          <p:nvPr/>
        </p:nvSpPr>
        <p:spPr bwMode="auto">
          <a:xfrm>
            <a:off x="4689475" y="3700292"/>
            <a:ext cx="5706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荷役中止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4347" name="テキスト ボックス 16"/>
          <p:cNvSpPr txBox="1">
            <a:spLocks noChangeArrowheads="1"/>
          </p:cNvSpPr>
          <p:nvPr/>
        </p:nvSpPr>
        <p:spPr bwMode="auto">
          <a:xfrm>
            <a:off x="12700" y="728150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41288" y="1042571"/>
            <a:ext cx="8866187" cy="86508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95263" y="1055175"/>
            <a:ext cx="3119437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⑩⑭⑮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652838" y="1055175"/>
            <a:ext cx="2935287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120"/>
          <p:cNvSpPr txBox="1">
            <a:spLocks noChangeArrowheads="1"/>
          </p:cNvSpPr>
          <p:nvPr/>
        </p:nvSpPr>
        <p:spPr bwMode="auto">
          <a:xfrm>
            <a:off x="6824663" y="1055175"/>
            <a:ext cx="206851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・倉庫地盤高の表示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・仮置きの防止（トラック直積み）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・システム関連・重要物の高所設置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4353" name="テキスト ボックス 36"/>
          <p:cNvSpPr txBox="1">
            <a:spLocks noChangeArrowheads="1"/>
          </p:cNvSpPr>
          <p:nvPr/>
        </p:nvSpPr>
        <p:spPr bwMode="auto">
          <a:xfrm>
            <a:off x="3224213" y="3382792"/>
            <a:ext cx="687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4355" name="テキスト ボックス 108"/>
          <p:cNvSpPr txBox="1">
            <a:spLocks noChangeArrowheads="1"/>
          </p:cNvSpPr>
          <p:nvPr/>
        </p:nvSpPr>
        <p:spPr bwMode="auto">
          <a:xfrm>
            <a:off x="2500313" y="2750967"/>
            <a:ext cx="7143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社員の状況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23825" y="4719467"/>
            <a:ext cx="8866188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4500" name="グループ化 54"/>
          <p:cNvGrpSpPr>
            <a:grpSpLocks/>
          </p:cNvGrpSpPr>
          <p:nvPr/>
        </p:nvGrpSpPr>
        <p:grpSpPr bwMode="auto">
          <a:xfrm>
            <a:off x="966779" y="2530304"/>
            <a:ext cx="1477988" cy="4211638"/>
            <a:chOff x="10455277" y="2476501"/>
            <a:chExt cx="1478344" cy="4211637"/>
          </a:xfrm>
        </p:grpSpPr>
        <p:grpSp>
          <p:nvGrpSpPr>
            <p:cNvPr id="14501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968" cy="4054474"/>
              <a:chOff x="1933575" y="2588865"/>
              <a:chExt cx="526904" cy="4054823"/>
            </a:xfrm>
          </p:grpSpPr>
          <p:sp>
            <p:nvSpPr>
              <p:cNvPr id="72" name="正方形/長方形 71"/>
              <p:cNvSpPr/>
              <p:nvPr/>
            </p:nvSpPr>
            <p:spPr bwMode="auto">
              <a:xfrm>
                <a:off x="1938103" y="2588865"/>
                <a:ext cx="249267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 bwMode="auto">
              <a:xfrm>
                <a:off x="2203246" y="3373157"/>
                <a:ext cx="249268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4517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4518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4519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719202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4520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57" name="正方形/長方形 56"/>
            <p:cNvSpPr/>
            <p:nvPr/>
          </p:nvSpPr>
          <p:spPr bwMode="auto">
            <a:xfrm>
              <a:off x="10455277" y="2476501"/>
              <a:ext cx="15878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10918938" y="3355976"/>
              <a:ext cx="161964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10899884" y="4419601"/>
              <a:ext cx="93684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10993568" y="4419601"/>
              <a:ext cx="95273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506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11157121" y="3725864"/>
              <a:ext cx="161964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11144417" y="4779963"/>
              <a:ext cx="106388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11236515" y="4779963"/>
              <a:ext cx="106388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510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10664877" y="2952885"/>
              <a:ext cx="161964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10660113" y="4060826"/>
              <a:ext cx="106389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0" name="正方形/長方形 69"/>
            <p:cNvSpPr/>
            <p:nvPr/>
          </p:nvSpPr>
          <p:spPr bwMode="auto">
            <a:xfrm>
              <a:off x="10753799" y="4060826"/>
              <a:ext cx="936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514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54" name="星 5 53"/>
          <p:cNvSpPr>
            <a:spLocks noChangeAspect="1"/>
          </p:cNvSpPr>
          <p:nvPr/>
        </p:nvSpPr>
        <p:spPr>
          <a:xfrm>
            <a:off x="1457105" y="3324055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星 5 55"/>
          <p:cNvSpPr>
            <a:spLocks noChangeAspect="1"/>
          </p:cNvSpPr>
          <p:nvPr/>
        </p:nvSpPr>
        <p:spPr>
          <a:xfrm>
            <a:off x="1701218" y="3690191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星 5 64"/>
          <p:cNvSpPr>
            <a:spLocks noChangeAspect="1"/>
          </p:cNvSpPr>
          <p:nvPr/>
        </p:nvSpPr>
        <p:spPr>
          <a:xfrm>
            <a:off x="1445980" y="4399364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9" name="テキスト ボックス 93"/>
          <p:cNvSpPr txBox="1">
            <a:spLocks noChangeArrowheads="1"/>
          </p:cNvSpPr>
          <p:nvPr/>
        </p:nvSpPr>
        <p:spPr bwMode="auto">
          <a:xfrm>
            <a:off x="4105275" y="4743279"/>
            <a:ext cx="2681288" cy="220663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4359" name="テキスト ボックス 92"/>
          <p:cNvSpPr txBox="1">
            <a:spLocks noChangeArrowheads="1"/>
          </p:cNvSpPr>
          <p:nvPr/>
        </p:nvSpPr>
        <p:spPr bwMode="auto">
          <a:xfrm>
            <a:off x="3219450" y="4065417"/>
            <a:ext cx="735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　</a:t>
            </a:r>
            <a:r>
              <a:rPr lang="en-US" altLang="ja-JP" sz="700" dirty="0" smtClean="0">
                <a:latin typeface="ＭＳ Ｐゴシック" panose="020B0600070205080204" pitchFamily="50" charset="-128"/>
              </a:rPr>
              <a:t>※5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防潮扉・止水板の閉鎖②④</a:t>
            </a:r>
          </a:p>
        </p:txBody>
      </p:sp>
      <p:sp>
        <p:nvSpPr>
          <p:cNvPr id="14354" name="テキスト ボックス 113"/>
          <p:cNvSpPr txBox="1">
            <a:spLocks noChangeArrowheads="1"/>
          </p:cNvSpPr>
          <p:nvPr/>
        </p:nvSpPr>
        <p:spPr bwMode="auto">
          <a:xfrm>
            <a:off x="2490788" y="4881521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71" name="四角形吹き出し 2"/>
          <p:cNvSpPr>
            <a:spLocks noChangeArrowheads="1"/>
          </p:cNvSpPr>
          <p:nvPr/>
        </p:nvSpPr>
        <p:spPr bwMode="auto">
          <a:xfrm>
            <a:off x="5126038" y="5124795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69" name="テキスト ボックス 32"/>
          <p:cNvSpPr txBox="1">
            <a:spLocks noChangeArrowheads="1"/>
          </p:cNvSpPr>
          <p:nvPr/>
        </p:nvSpPr>
        <p:spPr bwMode="auto">
          <a:xfrm>
            <a:off x="2522150" y="4097430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255285" y="824647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0628" y="5122061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760316" y="1954606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57496" y="154582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  <p:sp>
        <p:nvSpPr>
          <p:cNvPr id="73" name="テキスト ボックス 115"/>
          <p:cNvSpPr txBox="1">
            <a:spLocks noChangeArrowheads="1"/>
          </p:cNvSpPr>
          <p:nvPr/>
        </p:nvSpPr>
        <p:spPr bwMode="auto">
          <a:xfrm>
            <a:off x="270281" y="6761822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</p:spTree>
    <p:extLst>
      <p:ext uri="{BB962C8B-B14F-4D97-AF65-F5344CB8AC3E}">
        <p14:creationId xmlns:p14="http://schemas.microsoft.com/office/powerpoint/2010/main" val="3946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下矢印 98"/>
          <p:cNvSpPr/>
          <p:nvPr/>
        </p:nvSpPr>
        <p:spPr>
          <a:xfrm>
            <a:off x="759320" y="2565198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99154"/>
              </p:ext>
            </p:extLst>
          </p:nvPr>
        </p:nvGraphicFramePr>
        <p:xfrm>
          <a:off x="144463" y="2160707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63" name="テキスト ボックス 42"/>
          <p:cNvSpPr txBox="1">
            <a:spLocks noChangeArrowheads="1"/>
          </p:cNvSpPr>
          <p:nvPr/>
        </p:nvSpPr>
        <p:spPr bwMode="auto">
          <a:xfrm>
            <a:off x="12700" y="1950696"/>
            <a:ext cx="19545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-10566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電気・ガス業の対応例</a:t>
            </a:r>
          </a:p>
        </p:txBody>
      </p:sp>
      <p:sp>
        <p:nvSpPr>
          <p:cNvPr id="15365" name="テキスト ボックス 122"/>
          <p:cNvSpPr txBox="1">
            <a:spLocks noChangeArrowheads="1"/>
          </p:cNvSpPr>
          <p:nvPr/>
        </p:nvSpPr>
        <p:spPr bwMode="auto">
          <a:xfrm>
            <a:off x="8289925" y="4335582"/>
            <a:ext cx="58578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00" dirty="0">
                <a:latin typeface="ＭＳ Ｐゴシック" panose="020B0600070205080204" pitchFamily="50" charset="-128"/>
              </a:rPr>
              <a:t>(</a:t>
            </a:r>
            <a:r>
              <a:rPr lang="ja-JP" altLang="en-US" sz="700" dirty="0">
                <a:latin typeface="ＭＳ Ｐゴシック" panose="020B0600070205080204" pitchFamily="50" charset="-128"/>
              </a:rPr>
              <a:t>送炭用</a:t>
            </a:r>
            <a:r>
              <a:rPr lang="en-US" altLang="ja-JP" sz="700" dirty="0">
                <a:latin typeface="ＭＳ Ｐゴシック" panose="020B0600070205080204" pitchFamily="50" charset="-128"/>
              </a:rPr>
              <a:t>)</a:t>
            </a:r>
            <a:r>
              <a:rPr lang="ja-JP" altLang="en-US" sz="700" dirty="0">
                <a:latin typeface="ＭＳ Ｐゴシック" panose="020B0600070205080204" pitchFamily="50" charset="-128"/>
              </a:rPr>
              <a:t>アン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ローダーの停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止⑭</a:t>
            </a:r>
          </a:p>
        </p:txBody>
      </p:sp>
      <p:sp>
        <p:nvSpPr>
          <p:cNvPr id="15366" name="テキスト ボックス 70"/>
          <p:cNvSpPr txBox="1">
            <a:spLocks noChangeArrowheads="1"/>
          </p:cNvSpPr>
          <p:nvPr/>
        </p:nvSpPr>
        <p:spPr bwMode="auto">
          <a:xfrm>
            <a:off x="8289925" y="3422769"/>
            <a:ext cx="7842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発電設備の浸水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 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⑩⑬</a:t>
            </a:r>
          </a:p>
        </p:txBody>
      </p:sp>
      <p:sp>
        <p:nvSpPr>
          <p:cNvPr id="15367" name="テキスト ボックス 71"/>
          <p:cNvSpPr txBox="1">
            <a:spLocks noChangeArrowheads="1"/>
          </p:cNvSpPr>
          <p:nvPr/>
        </p:nvSpPr>
        <p:spPr bwMode="auto">
          <a:xfrm>
            <a:off x="8289925" y="3975219"/>
            <a:ext cx="7175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自家発電施設の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準備⑮</a:t>
            </a:r>
          </a:p>
        </p:txBody>
      </p:sp>
      <p:sp>
        <p:nvSpPr>
          <p:cNvPr id="15368" name="テキスト ボックス 118"/>
          <p:cNvSpPr txBox="1">
            <a:spLocks noChangeArrowheads="1"/>
          </p:cNvSpPr>
          <p:nvPr/>
        </p:nvSpPr>
        <p:spPr bwMode="auto">
          <a:xfrm>
            <a:off x="3941763" y="3705344"/>
            <a:ext cx="7254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対策備品の準備（防炎シート、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  防災用具）①</a:t>
            </a:r>
          </a:p>
        </p:txBody>
      </p:sp>
      <p:sp>
        <p:nvSpPr>
          <p:cNvPr id="15369" name="テキスト ボックス 69"/>
          <p:cNvSpPr txBox="1">
            <a:spLocks noChangeArrowheads="1"/>
          </p:cNvSpPr>
          <p:nvPr/>
        </p:nvSpPr>
        <p:spPr bwMode="auto">
          <a:xfrm>
            <a:off x="3981450" y="4232394"/>
            <a:ext cx="52578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作業の中止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，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波浪●</a:t>
            </a:r>
            <a:r>
              <a:rPr lang="en-US" altLang="ja-JP" sz="700">
                <a:latin typeface="ＭＳ Ｐゴシック" panose="020B0600070205080204" pitchFamily="50" charset="-128"/>
              </a:rPr>
              <a:t>m</a:t>
            </a:r>
            <a:r>
              <a:rPr lang="ja-JP" altLang="en-US" sz="70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5370" name="テキスト ボックス 86"/>
          <p:cNvSpPr txBox="1">
            <a:spLocks noChangeArrowheads="1"/>
          </p:cNvSpPr>
          <p:nvPr/>
        </p:nvSpPr>
        <p:spPr bwMode="auto">
          <a:xfrm>
            <a:off x="2473325" y="5088220"/>
            <a:ext cx="895350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対策本部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設置（警報等）</a:t>
            </a:r>
          </a:p>
        </p:txBody>
      </p:sp>
      <p:sp>
        <p:nvSpPr>
          <p:cNvPr id="15371" name="テキスト ボックス 119"/>
          <p:cNvSpPr txBox="1">
            <a:spLocks noChangeArrowheads="1"/>
          </p:cNvSpPr>
          <p:nvPr/>
        </p:nvSpPr>
        <p:spPr bwMode="auto">
          <a:xfrm>
            <a:off x="3951288" y="2765544"/>
            <a:ext cx="538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納入先と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の調整⑩⑱⑲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代替発電等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の調整⑩⑱⑲</a:t>
            </a:r>
          </a:p>
        </p:txBody>
      </p:sp>
      <p:sp>
        <p:nvSpPr>
          <p:cNvPr id="15372" name="テキスト ボックス 16"/>
          <p:cNvSpPr txBox="1">
            <a:spLocks noChangeArrowheads="1"/>
          </p:cNvSpPr>
          <p:nvPr/>
        </p:nvSpPr>
        <p:spPr bwMode="auto">
          <a:xfrm>
            <a:off x="12700" y="653333"/>
            <a:ext cx="11541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14325" y="929097"/>
            <a:ext cx="3119438" cy="1016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⑩⑭⑮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597275" y="929097"/>
            <a:ext cx="2914650" cy="10160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・食料、水の備蓄（３日）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テキスト ボックス 121"/>
          <p:cNvSpPr txBox="1">
            <a:spLocks noChangeArrowheads="1"/>
          </p:cNvSpPr>
          <p:nvPr/>
        </p:nvSpPr>
        <p:spPr bwMode="auto">
          <a:xfrm>
            <a:off x="6650038" y="929097"/>
            <a:ext cx="24114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</a:rPr>
              <a:t>・原材料・燃料等の冠水・飛散対策⑤⑦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・地盤・機器設置の嵩上げ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・主要タンクの外周壁整備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・燃料（石炭）の貯蔵（</a:t>
            </a:r>
            <a:r>
              <a:rPr lang="en-US" altLang="ja-JP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20</a:t>
            </a: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日程度）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・燃料（</a:t>
            </a:r>
            <a:r>
              <a:rPr lang="en-US" altLang="ja-JP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LNG</a:t>
            </a: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）の貯蔵（</a:t>
            </a:r>
            <a:r>
              <a:rPr lang="en-US" altLang="ja-JP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日程度）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・入場者教育の実施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5377" name="テキスト ボックス 36"/>
          <p:cNvSpPr txBox="1">
            <a:spLocks noChangeArrowheads="1"/>
          </p:cNvSpPr>
          <p:nvPr/>
        </p:nvSpPr>
        <p:spPr bwMode="auto">
          <a:xfrm>
            <a:off x="3216275" y="3456107"/>
            <a:ext cx="7350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5379" name="テキスト ボックス 108"/>
          <p:cNvSpPr txBox="1">
            <a:spLocks noChangeArrowheads="1"/>
          </p:cNvSpPr>
          <p:nvPr/>
        </p:nvSpPr>
        <p:spPr bwMode="auto">
          <a:xfrm>
            <a:off x="2500313" y="2768719"/>
            <a:ext cx="714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社員の状況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15383" name="正方形/長方形 2"/>
          <p:cNvSpPr>
            <a:spLocks noChangeArrowheads="1"/>
          </p:cNvSpPr>
          <p:nvPr/>
        </p:nvSpPr>
        <p:spPr bwMode="auto">
          <a:xfrm>
            <a:off x="146050" y="905284"/>
            <a:ext cx="8928100" cy="1044575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>
              <a:latin typeface="ＭＳ Ｐゴシック" panose="020B060007020508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144463" y="4732457"/>
            <a:ext cx="8866187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5525" name="グループ化 55"/>
          <p:cNvGrpSpPr>
            <a:grpSpLocks/>
          </p:cNvGrpSpPr>
          <p:nvPr/>
        </p:nvGrpSpPr>
        <p:grpSpPr bwMode="auto">
          <a:xfrm>
            <a:off x="987420" y="2544882"/>
            <a:ext cx="1479329" cy="4211637"/>
            <a:chOff x="10455277" y="2476501"/>
            <a:chExt cx="1478097" cy="4211637"/>
          </a:xfrm>
        </p:grpSpPr>
        <p:grpSp>
          <p:nvGrpSpPr>
            <p:cNvPr id="15526" name="グループ化 1"/>
            <p:cNvGrpSpPr>
              <a:grpSpLocks/>
            </p:cNvGrpSpPr>
            <p:nvPr/>
          </p:nvGrpSpPr>
          <p:grpSpPr bwMode="auto">
            <a:xfrm>
              <a:off x="11406653" y="2633663"/>
              <a:ext cx="526721" cy="4054475"/>
              <a:chOff x="1933575" y="2588864"/>
              <a:chExt cx="526657" cy="4054824"/>
            </a:xfrm>
          </p:grpSpPr>
          <p:sp>
            <p:nvSpPr>
              <p:cNvPr id="82" name="正方形/長方形 81"/>
              <p:cNvSpPr/>
              <p:nvPr/>
            </p:nvSpPr>
            <p:spPr bwMode="auto">
              <a:xfrm>
                <a:off x="1938663" y="2588864"/>
                <a:ext cx="248999" cy="1925804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83" name="正方形/長方形 82"/>
              <p:cNvSpPr/>
              <p:nvPr/>
            </p:nvSpPr>
            <p:spPr bwMode="auto">
              <a:xfrm>
                <a:off x="2203522" y="3373156"/>
                <a:ext cx="249000" cy="3270532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5542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5543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5544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726823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5545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58" name="正方形/長方形 57"/>
            <p:cNvSpPr/>
            <p:nvPr/>
          </p:nvSpPr>
          <p:spPr bwMode="auto">
            <a:xfrm>
              <a:off x="10455277" y="2476501"/>
              <a:ext cx="15861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10918441" y="3355976"/>
              <a:ext cx="161790" cy="1116012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10899407" y="4419601"/>
              <a:ext cx="93585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0992992" y="4419601"/>
              <a:ext cx="95171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531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11157954" y="3725863"/>
              <a:ext cx="161790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11145265" y="4779963"/>
              <a:ext cx="106273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11237263" y="4779963"/>
              <a:ext cx="106273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535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0666239" y="2964752"/>
              <a:ext cx="161790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10661480" y="4060826"/>
              <a:ext cx="106274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0" name="正方形/長方形 79"/>
            <p:cNvSpPr/>
            <p:nvPr/>
          </p:nvSpPr>
          <p:spPr bwMode="auto">
            <a:xfrm>
              <a:off x="10755065" y="4060826"/>
              <a:ext cx="935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539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73" name="星 5 72"/>
          <p:cNvSpPr>
            <a:spLocks noChangeAspect="1"/>
          </p:cNvSpPr>
          <p:nvPr/>
        </p:nvSpPr>
        <p:spPr>
          <a:xfrm>
            <a:off x="1472345" y="3327520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星 5 74"/>
          <p:cNvSpPr>
            <a:spLocks noChangeAspect="1"/>
          </p:cNvSpPr>
          <p:nvPr/>
        </p:nvSpPr>
        <p:spPr>
          <a:xfrm>
            <a:off x="1716458" y="3704392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星 5 76"/>
          <p:cNvSpPr>
            <a:spLocks noChangeAspect="1"/>
          </p:cNvSpPr>
          <p:nvPr/>
        </p:nvSpPr>
        <p:spPr>
          <a:xfrm>
            <a:off x="1461220" y="4402829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24" name="テキスト ボックス 93"/>
          <p:cNvSpPr txBox="1">
            <a:spLocks noChangeArrowheads="1"/>
          </p:cNvSpPr>
          <p:nvPr/>
        </p:nvSpPr>
        <p:spPr bwMode="auto">
          <a:xfrm>
            <a:off x="4125913" y="4757857"/>
            <a:ext cx="2681287" cy="2206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5378" name="テキスト ボックス 113"/>
          <p:cNvSpPr txBox="1">
            <a:spLocks noChangeArrowheads="1"/>
          </p:cNvSpPr>
          <p:nvPr/>
        </p:nvSpPr>
        <p:spPr bwMode="auto">
          <a:xfrm>
            <a:off x="2490788" y="4914343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15384" name="テキスト ボックス 92"/>
          <p:cNvSpPr txBox="1">
            <a:spLocks noChangeArrowheads="1"/>
          </p:cNvSpPr>
          <p:nvPr/>
        </p:nvSpPr>
        <p:spPr bwMode="auto">
          <a:xfrm>
            <a:off x="3209925" y="4103807"/>
            <a:ext cx="735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　</a:t>
            </a:r>
            <a:r>
              <a:rPr lang="en-US" altLang="ja-JP" sz="700" dirty="0">
                <a:latin typeface="ＭＳ Ｐゴシック" panose="020B0600070205080204" pitchFamily="50" charset="-128"/>
              </a:rPr>
              <a:t>※5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防潮扉の閉鎖②④</a:t>
            </a:r>
          </a:p>
        </p:txBody>
      </p:sp>
      <p:sp>
        <p:nvSpPr>
          <p:cNvPr id="62" name="四角形吹き出し 2"/>
          <p:cNvSpPr>
            <a:spLocks noChangeArrowheads="1"/>
          </p:cNvSpPr>
          <p:nvPr/>
        </p:nvSpPr>
        <p:spPr bwMode="auto">
          <a:xfrm>
            <a:off x="5126038" y="5108694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57" name="テキスト ボックス 32"/>
          <p:cNvSpPr txBox="1">
            <a:spLocks noChangeArrowheads="1"/>
          </p:cNvSpPr>
          <p:nvPr/>
        </p:nvSpPr>
        <p:spPr bwMode="auto">
          <a:xfrm>
            <a:off x="2522150" y="4138995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0628" y="5130374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141893" y="682799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76846" y="2003447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57496" y="21580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  <p:sp>
        <p:nvSpPr>
          <p:cNvPr id="66" name="テキスト ボックス 115"/>
          <p:cNvSpPr txBox="1">
            <a:spLocks noChangeArrowheads="1"/>
          </p:cNvSpPr>
          <p:nvPr/>
        </p:nvSpPr>
        <p:spPr bwMode="auto">
          <a:xfrm>
            <a:off x="270281" y="6761822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</p:spTree>
    <p:extLst>
      <p:ext uri="{BB962C8B-B14F-4D97-AF65-F5344CB8AC3E}">
        <p14:creationId xmlns:p14="http://schemas.microsoft.com/office/powerpoint/2010/main" val="37285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下矢印 98"/>
          <p:cNvSpPr/>
          <p:nvPr/>
        </p:nvSpPr>
        <p:spPr>
          <a:xfrm>
            <a:off x="747882" y="2553154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995452"/>
              </p:ext>
            </p:extLst>
          </p:nvPr>
        </p:nvGraphicFramePr>
        <p:xfrm>
          <a:off x="133350" y="2148092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387" name="テキスト ボックス 42"/>
          <p:cNvSpPr txBox="1">
            <a:spLocks noChangeArrowheads="1"/>
          </p:cNvSpPr>
          <p:nvPr/>
        </p:nvSpPr>
        <p:spPr bwMode="auto">
          <a:xfrm>
            <a:off x="12700" y="1883739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-75043" y="6060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石油製品製造業（石油精製）の対応例</a:t>
            </a:r>
          </a:p>
        </p:txBody>
      </p:sp>
      <p:sp>
        <p:nvSpPr>
          <p:cNvPr id="16389" name="テキスト ボックス 118"/>
          <p:cNvSpPr txBox="1">
            <a:spLocks noChangeArrowheads="1"/>
          </p:cNvSpPr>
          <p:nvPr/>
        </p:nvSpPr>
        <p:spPr bwMode="auto">
          <a:xfrm>
            <a:off x="2543969" y="3789568"/>
            <a:ext cx="58349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対策本部設置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（暴風圏内●時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間前）</a:t>
            </a:r>
          </a:p>
        </p:txBody>
      </p:sp>
      <p:sp>
        <p:nvSpPr>
          <p:cNvPr id="16390" name="テキスト ボックス 126"/>
          <p:cNvSpPr txBox="1">
            <a:spLocks noChangeArrowheads="1"/>
          </p:cNvSpPr>
          <p:nvPr/>
        </p:nvSpPr>
        <p:spPr bwMode="auto">
          <a:xfrm>
            <a:off x="7621588" y="3626055"/>
            <a:ext cx="6159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強風・大雨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対策強化⑧⑩</a:t>
            </a:r>
          </a:p>
        </p:txBody>
      </p:sp>
      <p:sp>
        <p:nvSpPr>
          <p:cNvPr id="16391" name="テキスト ボックス 126"/>
          <p:cNvSpPr txBox="1">
            <a:spLocks noChangeArrowheads="1"/>
          </p:cNvSpPr>
          <p:nvPr/>
        </p:nvSpPr>
        <p:spPr bwMode="auto">
          <a:xfrm>
            <a:off x="4706938" y="3673680"/>
            <a:ext cx="6159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入出荷作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業停止⑩⑭⑮</a:t>
            </a:r>
          </a:p>
        </p:txBody>
      </p:sp>
      <p:sp>
        <p:nvSpPr>
          <p:cNvPr id="16392" name="テキスト ボックス 126"/>
          <p:cNvSpPr txBox="1">
            <a:spLocks noChangeArrowheads="1"/>
          </p:cNvSpPr>
          <p:nvPr/>
        </p:nvSpPr>
        <p:spPr bwMode="auto">
          <a:xfrm>
            <a:off x="4706938" y="4172155"/>
            <a:ext cx="6159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>
                <a:latin typeface="ＭＳ Ｐゴシック" panose="020B0600070205080204" pitchFamily="50" charset="-128"/>
              </a:rPr>
              <a:t>船舶離散⑪⑫</a:t>
            </a:r>
          </a:p>
        </p:txBody>
      </p:sp>
      <p:sp>
        <p:nvSpPr>
          <p:cNvPr id="16393" name="テキスト ボックス 119"/>
          <p:cNvSpPr txBox="1">
            <a:spLocks noChangeArrowheads="1"/>
          </p:cNvSpPr>
          <p:nvPr/>
        </p:nvSpPr>
        <p:spPr bwMode="auto">
          <a:xfrm>
            <a:off x="3975100" y="2754517"/>
            <a:ext cx="538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納入先と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の調整⑩⑱⑲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代替生産等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の調整⑩⑱⑲</a:t>
            </a:r>
          </a:p>
        </p:txBody>
      </p:sp>
      <p:sp>
        <p:nvSpPr>
          <p:cNvPr id="16394" name="テキスト ボックス 16"/>
          <p:cNvSpPr txBox="1">
            <a:spLocks noChangeArrowheads="1"/>
          </p:cNvSpPr>
          <p:nvPr/>
        </p:nvSpPr>
        <p:spPr bwMode="auto">
          <a:xfrm>
            <a:off x="12700" y="611486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ＭＳ Ｐゴシック" panose="020B0600070205080204" pitchFamily="50" charset="-128"/>
              </a:rPr>
              <a:t>【</a:t>
            </a:r>
            <a:r>
              <a:rPr lang="ja-JP" altLang="en-US" sz="120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>
                <a:latin typeface="ＭＳ Ｐゴシック" panose="020B0600070205080204" pitchFamily="50" charset="-128"/>
              </a:rPr>
              <a:t>】</a:t>
            </a:r>
            <a:endParaRPr lang="ja-JP" altLang="en-US" sz="1200">
              <a:latin typeface="ＭＳ Ｐゴシック" panose="020B060007020508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41288" y="972053"/>
            <a:ext cx="8866187" cy="93662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47650" y="1021265"/>
            <a:ext cx="3119438" cy="8461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⑩⑭⑮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763963" y="1021265"/>
            <a:ext cx="2895600" cy="8461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69"/>
          <p:cNvSpPr txBox="1">
            <a:spLocks noChangeArrowheads="1"/>
          </p:cNvSpPr>
          <p:nvPr/>
        </p:nvSpPr>
        <p:spPr bwMode="auto">
          <a:xfrm>
            <a:off x="6997700" y="1021265"/>
            <a:ext cx="1941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・暴風対策として一部鉄鋼を補強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6400" name="テキスト ボックス 36"/>
          <p:cNvSpPr txBox="1">
            <a:spLocks noChangeArrowheads="1"/>
          </p:cNvSpPr>
          <p:nvPr/>
        </p:nvSpPr>
        <p:spPr bwMode="auto">
          <a:xfrm>
            <a:off x="3224213" y="3394280"/>
            <a:ext cx="687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6402" name="テキスト ボックス 108"/>
          <p:cNvSpPr txBox="1">
            <a:spLocks noChangeArrowheads="1"/>
          </p:cNvSpPr>
          <p:nvPr/>
        </p:nvSpPr>
        <p:spPr bwMode="auto">
          <a:xfrm>
            <a:off x="2500313" y="2754517"/>
            <a:ext cx="714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社員の状況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133350" y="4721430"/>
            <a:ext cx="8866188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6546" name="グループ化 52"/>
          <p:cNvGrpSpPr>
            <a:grpSpLocks/>
          </p:cNvGrpSpPr>
          <p:nvPr/>
        </p:nvGrpSpPr>
        <p:grpSpPr bwMode="auto">
          <a:xfrm>
            <a:off x="976304" y="2532267"/>
            <a:ext cx="1477988" cy="4211638"/>
            <a:chOff x="10455277" y="2476501"/>
            <a:chExt cx="1478344" cy="4211637"/>
          </a:xfrm>
        </p:grpSpPr>
        <p:grpSp>
          <p:nvGrpSpPr>
            <p:cNvPr id="16547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968" cy="4054474"/>
              <a:chOff x="1933575" y="2588865"/>
              <a:chExt cx="526904" cy="4054823"/>
            </a:xfrm>
          </p:grpSpPr>
          <p:sp>
            <p:nvSpPr>
              <p:cNvPr id="71" name="正方形/長方形 70"/>
              <p:cNvSpPr/>
              <p:nvPr/>
            </p:nvSpPr>
            <p:spPr bwMode="auto">
              <a:xfrm>
                <a:off x="1938103" y="2588865"/>
                <a:ext cx="249267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9" name="正方形/長方形 78"/>
              <p:cNvSpPr/>
              <p:nvPr/>
            </p:nvSpPr>
            <p:spPr bwMode="auto">
              <a:xfrm>
                <a:off x="2203246" y="3373157"/>
                <a:ext cx="249268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6563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6564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6565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692530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6566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859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55" name="正方形/長方形 54"/>
            <p:cNvSpPr/>
            <p:nvPr/>
          </p:nvSpPr>
          <p:spPr bwMode="auto">
            <a:xfrm>
              <a:off x="10455277" y="2476501"/>
              <a:ext cx="15878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10918938" y="3355976"/>
              <a:ext cx="161964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10899884" y="4419601"/>
              <a:ext cx="93684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10993568" y="4419601"/>
              <a:ext cx="95273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552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11157121" y="3725864"/>
              <a:ext cx="161964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1144417" y="4779963"/>
              <a:ext cx="106388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11236515" y="4779963"/>
              <a:ext cx="106388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556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10664877" y="2943995"/>
              <a:ext cx="161964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10660113" y="4060826"/>
              <a:ext cx="106389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0753799" y="4060826"/>
              <a:ext cx="936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560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52" name="星 5 51"/>
          <p:cNvSpPr>
            <a:spLocks noChangeAspect="1"/>
          </p:cNvSpPr>
          <p:nvPr/>
        </p:nvSpPr>
        <p:spPr>
          <a:xfrm>
            <a:off x="1453295" y="3303793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星 5 53"/>
          <p:cNvSpPr>
            <a:spLocks noChangeAspect="1"/>
          </p:cNvSpPr>
          <p:nvPr/>
        </p:nvSpPr>
        <p:spPr>
          <a:xfrm>
            <a:off x="1701218" y="3695905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星 5 62"/>
          <p:cNvSpPr>
            <a:spLocks noChangeAspect="1"/>
          </p:cNvSpPr>
          <p:nvPr/>
        </p:nvSpPr>
        <p:spPr>
          <a:xfrm>
            <a:off x="1451695" y="4379102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45" name="テキスト ボックス 93"/>
          <p:cNvSpPr txBox="1">
            <a:spLocks noChangeArrowheads="1"/>
          </p:cNvSpPr>
          <p:nvPr/>
        </p:nvSpPr>
        <p:spPr bwMode="auto">
          <a:xfrm>
            <a:off x="4114800" y="4745242"/>
            <a:ext cx="2681288" cy="22225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6401" name="テキスト ボックス 113"/>
          <p:cNvSpPr txBox="1">
            <a:spLocks noChangeArrowheads="1"/>
          </p:cNvSpPr>
          <p:nvPr/>
        </p:nvSpPr>
        <p:spPr bwMode="auto">
          <a:xfrm>
            <a:off x="2490788" y="4884942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70" name="四角形吹き出し 2"/>
          <p:cNvSpPr>
            <a:spLocks noChangeArrowheads="1"/>
          </p:cNvSpPr>
          <p:nvPr/>
        </p:nvSpPr>
        <p:spPr bwMode="auto">
          <a:xfrm>
            <a:off x="5126038" y="5116632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66" name="テキスト ボックス 32"/>
          <p:cNvSpPr txBox="1">
            <a:spLocks noChangeArrowheads="1"/>
          </p:cNvSpPr>
          <p:nvPr/>
        </p:nvSpPr>
        <p:spPr bwMode="auto">
          <a:xfrm>
            <a:off x="2528643" y="4129411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26986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55285" y="783082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8941" y="5130374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757354" y="1993660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03444" y="52886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</a:t>
            </a:r>
            <a:r>
              <a:rPr lang="ja-JP" altLang="en-US" sz="800" dirty="0" smtClean="0"/>
              <a:t>、</a:t>
            </a:r>
            <a:endParaRPr lang="en-US" altLang="ja-JP" sz="800" dirty="0" smtClean="0"/>
          </a:p>
          <a:p>
            <a:pPr marL="177800" indent="-177800"/>
            <a:r>
              <a:rPr lang="ja-JP" altLang="en-US" sz="800" dirty="0"/>
              <a:t>　</a:t>
            </a:r>
            <a:r>
              <a:rPr lang="ja-JP" altLang="en-US" sz="800" dirty="0" smtClean="0"/>
              <a:t>段階毎に</a:t>
            </a:r>
            <a:r>
              <a:rPr lang="ja-JP" altLang="en-US" sz="800" dirty="0"/>
              <a:t>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  <p:sp>
        <p:nvSpPr>
          <p:cNvPr id="59" name="テキスト ボックス 115"/>
          <p:cNvSpPr txBox="1">
            <a:spLocks noChangeArrowheads="1"/>
          </p:cNvSpPr>
          <p:nvPr/>
        </p:nvSpPr>
        <p:spPr bwMode="auto">
          <a:xfrm>
            <a:off x="270281" y="6761822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</p:spTree>
    <p:extLst>
      <p:ext uri="{BB962C8B-B14F-4D97-AF65-F5344CB8AC3E}">
        <p14:creationId xmlns:p14="http://schemas.microsoft.com/office/powerpoint/2010/main" val="35860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下矢印 98"/>
          <p:cNvSpPr/>
          <p:nvPr/>
        </p:nvSpPr>
        <p:spPr>
          <a:xfrm>
            <a:off x="759320" y="2562696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82039"/>
              </p:ext>
            </p:extLst>
          </p:nvPr>
        </p:nvGraphicFramePr>
        <p:xfrm>
          <a:off x="144463" y="2157907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ja-JP" altLang="en-US" sz="8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11" name="テキスト ボックス 42"/>
          <p:cNvSpPr txBox="1">
            <a:spLocks noChangeArrowheads="1"/>
          </p:cNvSpPr>
          <p:nvPr/>
        </p:nvSpPr>
        <p:spPr bwMode="auto">
          <a:xfrm>
            <a:off x="12700" y="1908960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-68757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輸送機械器具製造業・鉄鋼業（航空・自動車・鉄鋼）の対応例</a:t>
            </a:r>
          </a:p>
        </p:txBody>
      </p:sp>
      <p:sp>
        <p:nvSpPr>
          <p:cNvPr id="17413" name="テキスト ボックス 119"/>
          <p:cNvSpPr txBox="1">
            <a:spLocks noChangeArrowheads="1"/>
          </p:cNvSpPr>
          <p:nvPr/>
        </p:nvSpPr>
        <p:spPr bwMode="auto">
          <a:xfrm>
            <a:off x="3968750" y="2777032"/>
            <a:ext cx="6159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納入先と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の調整⑩⑱⑲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代替生産等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の調整⑩⑱⑲</a:t>
            </a:r>
          </a:p>
        </p:txBody>
      </p:sp>
      <p:sp>
        <p:nvSpPr>
          <p:cNvPr id="17414" name="テキスト ボックス 122"/>
          <p:cNvSpPr txBox="1">
            <a:spLocks noChangeArrowheads="1"/>
          </p:cNvSpPr>
          <p:nvPr/>
        </p:nvSpPr>
        <p:spPr bwMode="auto">
          <a:xfrm>
            <a:off x="8283575" y="3977182"/>
            <a:ext cx="6477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生産設備の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停止（高炉） ⑩</a:t>
            </a:r>
          </a:p>
        </p:txBody>
      </p:sp>
      <p:sp>
        <p:nvSpPr>
          <p:cNvPr id="17415" name="テキスト ボックス 70"/>
          <p:cNvSpPr txBox="1">
            <a:spLocks noChangeArrowheads="1"/>
          </p:cNvSpPr>
          <p:nvPr/>
        </p:nvSpPr>
        <p:spPr bwMode="auto">
          <a:xfrm>
            <a:off x="8344161" y="3238995"/>
            <a:ext cx="6027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生産設備の　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浸水対策実施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（土のう設置等）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⑩</a:t>
            </a:r>
          </a:p>
        </p:txBody>
      </p:sp>
      <p:sp>
        <p:nvSpPr>
          <p:cNvPr id="17416" name="テキスト ボックス 71"/>
          <p:cNvSpPr txBox="1">
            <a:spLocks noChangeArrowheads="1"/>
          </p:cNvSpPr>
          <p:nvPr/>
        </p:nvSpPr>
        <p:spPr bwMode="auto">
          <a:xfrm>
            <a:off x="8323263" y="3689845"/>
            <a:ext cx="4488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自家発電施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設の準備⑮</a:t>
            </a:r>
          </a:p>
        </p:txBody>
      </p:sp>
      <p:sp>
        <p:nvSpPr>
          <p:cNvPr id="17417" name="テキスト ボックス 65"/>
          <p:cNvSpPr txBox="1">
            <a:spLocks noChangeArrowheads="1"/>
          </p:cNvSpPr>
          <p:nvPr/>
        </p:nvSpPr>
        <p:spPr bwMode="auto">
          <a:xfrm>
            <a:off x="6869113" y="2794495"/>
            <a:ext cx="6159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原材料・中間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製品等の高所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移動⑤⑧⑬</a:t>
            </a:r>
          </a:p>
        </p:txBody>
      </p:sp>
      <p:sp>
        <p:nvSpPr>
          <p:cNvPr id="17418" name="テキスト ボックス 67"/>
          <p:cNvSpPr txBox="1">
            <a:spLocks noChangeArrowheads="1"/>
          </p:cNvSpPr>
          <p:nvPr/>
        </p:nvSpPr>
        <p:spPr bwMode="auto">
          <a:xfrm>
            <a:off x="7608888" y="2794495"/>
            <a:ext cx="6159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屋外原材料・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在庫等の固定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⑤⑦⑧</a:t>
            </a:r>
          </a:p>
        </p:txBody>
      </p:sp>
      <p:sp>
        <p:nvSpPr>
          <p:cNvPr id="17419" name="テキスト ボックス 123"/>
          <p:cNvSpPr txBox="1">
            <a:spLocks noChangeArrowheads="1"/>
          </p:cNvSpPr>
          <p:nvPr/>
        </p:nvSpPr>
        <p:spPr bwMode="auto">
          <a:xfrm>
            <a:off x="4884738" y="2796458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車両保護、飛来物の点検⑦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・撤去（風速●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未満）</a:t>
            </a:r>
          </a:p>
        </p:txBody>
      </p:sp>
      <p:sp>
        <p:nvSpPr>
          <p:cNvPr id="17420" name="テキスト ボックス 124"/>
          <p:cNvSpPr txBox="1">
            <a:spLocks noChangeArrowheads="1"/>
          </p:cNvSpPr>
          <p:nvPr/>
        </p:nvSpPr>
        <p:spPr bwMode="auto">
          <a:xfrm>
            <a:off x="4884738" y="3079033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バースより●</a:t>
            </a:r>
            <a:r>
              <a:rPr lang="en-US" altLang="ja-JP" sz="700">
                <a:latin typeface="ＭＳ Ｐゴシック" panose="020B0600070205080204" pitchFamily="50" charset="-128"/>
              </a:rPr>
              <a:t>m</a:t>
            </a:r>
            <a:r>
              <a:rPr lang="ja-JP" altLang="en-US" sz="700">
                <a:latin typeface="ＭＳ Ｐゴシック" panose="020B0600070205080204" pitchFamily="50" charset="-128"/>
              </a:rPr>
              <a:t>車両避難⑤⑦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未満）</a:t>
            </a:r>
          </a:p>
        </p:txBody>
      </p:sp>
      <p:sp>
        <p:nvSpPr>
          <p:cNvPr id="17421" name="テキスト ボックス 125"/>
          <p:cNvSpPr txBox="1">
            <a:spLocks noChangeArrowheads="1"/>
          </p:cNvSpPr>
          <p:nvPr/>
        </p:nvSpPr>
        <p:spPr bwMode="auto">
          <a:xfrm>
            <a:off x="4884738" y="3352083"/>
            <a:ext cx="101630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バースより●</a:t>
            </a:r>
            <a:r>
              <a:rPr lang="en-US" altLang="ja-JP" sz="700">
                <a:latin typeface="ＭＳ Ｐゴシック" panose="020B0600070205080204" pitchFamily="50" charset="-128"/>
              </a:rPr>
              <a:t>m</a:t>
            </a:r>
            <a:r>
              <a:rPr lang="ja-JP" altLang="en-US" sz="700">
                <a:latin typeface="ＭＳ Ｐゴシック" panose="020B0600070205080204" pitchFamily="50" charset="-128"/>
              </a:rPr>
              <a:t>車両避難⑬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未満）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海側最前列車両の反転、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車両保護材貼り付け、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積載車防砂ネット</a:t>
            </a:r>
          </a:p>
        </p:txBody>
      </p:sp>
      <p:sp>
        <p:nvSpPr>
          <p:cNvPr id="17422" name="テキスト ボックス 127"/>
          <p:cNvSpPr txBox="1">
            <a:spLocks noChangeArrowheads="1"/>
          </p:cNvSpPr>
          <p:nvPr/>
        </p:nvSpPr>
        <p:spPr bwMode="auto">
          <a:xfrm>
            <a:off x="4781550" y="4142282"/>
            <a:ext cx="113973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搬入規制（風速●</a:t>
            </a:r>
            <a:r>
              <a:rPr lang="en-US" altLang="ja-JP" sz="700" dirty="0">
                <a:latin typeface="ＭＳ Ｐゴシック" panose="020B0600070205080204" pitchFamily="50" charset="-128"/>
              </a:rPr>
              <a:t>m/s</a:t>
            </a:r>
            <a:r>
              <a:rPr lang="ja-JP" altLang="en-US" sz="700" dirty="0">
                <a:latin typeface="ＭＳ Ｐゴシック" panose="020B0600070205080204" pitchFamily="50" charset="-128"/>
              </a:rPr>
              <a:t>以上）⑧</a:t>
            </a:r>
          </a:p>
        </p:txBody>
      </p:sp>
      <p:sp>
        <p:nvSpPr>
          <p:cNvPr id="17423" name="テキスト ボックス 69"/>
          <p:cNvSpPr txBox="1">
            <a:spLocks noChangeArrowheads="1"/>
          </p:cNvSpPr>
          <p:nvPr/>
        </p:nvSpPr>
        <p:spPr bwMode="auto">
          <a:xfrm>
            <a:off x="8331200" y="5505945"/>
            <a:ext cx="5635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浸水時の排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水処理（排水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ポンプ）⑬</a:t>
            </a:r>
          </a:p>
        </p:txBody>
      </p:sp>
      <p:sp>
        <p:nvSpPr>
          <p:cNvPr id="17424" name="テキスト ボックス 82"/>
          <p:cNvSpPr txBox="1">
            <a:spLocks noChangeArrowheads="1"/>
          </p:cNvSpPr>
          <p:nvPr/>
        </p:nvSpPr>
        <p:spPr bwMode="auto">
          <a:xfrm>
            <a:off x="8289925" y="4228007"/>
            <a:ext cx="6651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アンローダーの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停止⑭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7425" name="テキスト ボックス 83"/>
          <p:cNvSpPr txBox="1">
            <a:spLocks noChangeArrowheads="1"/>
          </p:cNvSpPr>
          <p:nvPr/>
        </p:nvSpPr>
        <p:spPr bwMode="auto">
          <a:xfrm>
            <a:off x="3213100" y="3908920"/>
            <a:ext cx="512763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屋根点検⑯</a:t>
            </a:r>
          </a:p>
        </p:txBody>
      </p:sp>
      <p:sp>
        <p:nvSpPr>
          <p:cNvPr id="17426" name="テキスト ボックス 86"/>
          <p:cNvSpPr txBox="1">
            <a:spLocks noChangeArrowheads="1"/>
          </p:cNvSpPr>
          <p:nvPr/>
        </p:nvSpPr>
        <p:spPr bwMode="auto">
          <a:xfrm>
            <a:off x="2520950" y="5117463"/>
            <a:ext cx="6159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対策本部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設置（警報等）</a:t>
            </a:r>
          </a:p>
        </p:txBody>
      </p:sp>
      <p:sp>
        <p:nvSpPr>
          <p:cNvPr id="17427" name="テキスト ボックス 87"/>
          <p:cNvSpPr txBox="1">
            <a:spLocks noChangeArrowheads="1"/>
          </p:cNvSpPr>
          <p:nvPr/>
        </p:nvSpPr>
        <p:spPr bwMode="auto">
          <a:xfrm>
            <a:off x="8323263" y="4996357"/>
            <a:ext cx="654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生産停止⑩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（風速●</a:t>
            </a:r>
            <a:r>
              <a:rPr lang="en-US" altLang="ja-JP" sz="700">
                <a:latin typeface="ＭＳ Ｐゴシック" panose="020B0600070205080204" pitchFamily="50" charset="-128"/>
              </a:rPr>
              <a:t>m/s</a:t>
            </a:r>
            <a:r>
              <a:rPr lang="ja-JP" altLang="en-US" sz="70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17428" name="左中かっこ 89"/>
          <p:cNvSpPr>
            <a:spLocks/>
          </p:cNvSpPr>
          <p:nvPr/>
        </p:nvSpPr>
        <p:spPr bwMode="auto">
          <a:xfrm>
            <a:off x="4692650" y="2772270"/>
            <a:ext cx="174625" cy="1073150"/>
          </a:xfrm>
          <a:prstGeom prst="leftBrace">
            <a:avLst>
              <a:gd name="adj1" fmla="val 8365"/>
              <a:gd name="adj2" fmla="val 3006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>
              <a:latin typeface="ＭＳ Ｐゴシック" panose="020B0600070205080204" pitchFamily="50" charset="-128"/>
            </a:endParaRPr>
          </a:p>
        </p:txBody>
      </p:sp>
      <p:sp>
        <p:nvSpPr>
          <p:cNvPr id="17429" name="テキスト ボックス 16"/>
          <p:cNvSpPr txBox="1">
            <a:spLocks noChangeArrowheads="1"/>
          </p:cNvSpPr>
          <p:nvPr/>
        </p:nvSpPr>
        <p:spPr bwMode="auto">
          <a:xfrm>
            <a:off x="87312" y="827906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15900" y="1120930"/>
            <a:ext cx="8866187" cy="83088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2262" y="1121679"/>
            <a:ext cx="3119438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⑩⑭⑮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884612" y="1121679"/>
            <a:ext cx="2922588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85"/>
          <p:cNvSpPr txBox="1">
            <a:spLocks noChangeArrowheads="1"/>
          </p:cNvSpPr>
          <p:nvPr/>
        </p:nvSpPr>
        <p:spPr bwMode="auto">
          <a:xfrm>
            <a:off x="7088188" y="1121679"/>
            <a:ext cx="18526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・徒歩帰宅支援ﾙｰﾄﾏｯﾌﾟの整備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・ヤード清掃（飛散物防止）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435" name="テキスト ボックス 36"/>
          <p:cNvSpPr txBox="1">
            <a:spLocks noChangeArrowheads="1"/>
          </p:cNvSpPr>
          <p:nvPr/>
        </p:nvSpPr>
        <p:spPr bwMode="auto">
          <a:xfrm>
            <a:off x="3224213" y="3442195"/>
            <a:ext cx="687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社屋の浸水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対策実施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（土のう設置等）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7436" name="テキスト ボックス 113"/>
          <p:cNvSpPr txBox="1">
            <a:spLocks noChangeArrowheads="1"/>
          </p:cNvSpPr>
          <p:nvPr/>
        </p:nvSpPr>
        <p:spPr bwMode="auto">
          <a:xfrm>
            <a:off x="2490788" y="4906866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17437" name="テキスト ボックス 108"/>
          <p:cNvSpPr txBox="1">
            <a:spLocks noChangeArrowheads="1"/>
          </p:cNvSpPr>
          <p:nvPr/>
        </p:nvSpPr>
        <p:spPr bwMode="auto">
          <a:xfrm>
            <a:off x="2500313" y="2796082"/>
            <a:ext cx="7143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社員の状況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17438" name="テキスト ボックス 127"/>
          <p:cNvSpPr txBox="1">
            <a:spLocks noChangeArrowheads="1"/>
          </p:cNvSpPr>
          <p:nvPr/>
        </p:nvSpPr>
        <p:spPr bwMode="auto">
          <a:xfrm>
            <a:off x="6162675" y="2151557"/>
            <a:ext cx="1320800" cy="246063"/>
          </a:xfrm>
          <a:prstGeom prst="rect">
            <a:avLst/>
          </a:prstGeom>
          <a:solidFill>
            <a:schemeClr val="bg1"/>
          </a:solidFill>
          <a:ln w="28575">
            <a:solidFill>
              <a:srgbClr val="FF66FF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b="1">
                <a:latin typeface="ＭＳ Ｐゴシック" panose="020B0600070205080204" pitchFamily="50" charset="-128"/>
              </a:rPr>
              <a:t>枠内の対策はフェーズ</a:t>
            </a:r>
            <a:r>
              <a:rPr lang="en-US" altLang="ja-JP" sz="800" b="1">
                <a:latin typeface="ＭＳ Ｐゴシック" panose="020B0600070205080204" pitchFamily="50" charset="-128"/>
              </a:rPr>
              <a:t>Ⅰ</a:t>
            </a:r>
            <a:r>
              <a:rPr lang="ja-JP" altLang="en-US" sz="800" b="1">
                <a:latin typeface="ＭＳ Ｐゴシック" panose="020B0600070205080204" pitchFamily="50" charset="-128"/>
              </a:rPr>
              <a:t>、</a:t>
            </a:r>
            <a:r>
              <a:rPr lang="en-US" altLang="ja-JP" sz="800" b="1">
                <a:latin typeface="ＭＳ Ｐゴシック" panose="020B0600070205080204" pitchFamily="50" charset="-128"/>
              </a:rPr>
              <a:t>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b="1">
                <a:latin typeface="ＭＳ Ｐゴシック" panose="020B0600070205080204" pitchFamily="50" charset="-128"/>
              </a:rPr>
              <a:t>以前から対応。</a:t>
            </a:r>
          </a:p>
        </p:txBody>
      </p:sp>
      <p:sp>
        <p:nvSpPr>
          <p:cNvPr id="17442" name="上矢印吹き出し 2"/>
          <p:cNvSpPr>
            <a:spLocks noChangeArrowheads="1"/>
          </p:cNvSpPr>
          <p:nvPr/>
        </p:nvSpPr>
        <p:spPr bwMode="auto">
          <a:xfrm>
            <a:off x="4683125" y="2413495"/>
            <a:ext cx="4316413" cy="2303462"/>
          </a:xfrm>
          <a:prstGeom prst="upArrowCallout">
            <a:avLst>
              <a:gd name="adj1" fmla="val 4095"/>
              <a:gd name="adj2" fmla="val 3800"/>
              <a:gd name="adj3" fmla="val 7981"/>
              <a:gd name="adj4" fmla="val 83796"/>
            </a:avLst>
          </a:prstGeom>
          <a:noFill/>
          <a:ln w="28575" algn="ctr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>
              <a:latin typeface="ＭＳ Ｐゴシック" panose="020B060007020508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44463" y="4731245"/>
            <a:ext cx="8866187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7584" name="グループ化 67"/>
          <p:cNvGrpSpPr>
            <a:grpSpLocks/>
          </p:cNvGrpSpPr>
          <p:nvPr/>
        </p:nvGrpSpPr>
        <p:grpSpPr bwMode="auto">
          <a:xfrm>
            <a:off x="987420" y="2542082"/>
            <a:ext cx="1479329" cy="4211638"/>
            <a:chOff x="10455277" y="2476501"/>
            <a:chExt cx="1478097" cy="4211637"/>
          </a:xfrm>
        </p:grpSpPr>
        <p:grpSp>
          <p:nvGrpSpPr>
            <p:cNvPr id="17585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721" cy="4054474"/>
              <a:chOff x="1933575" y="2588865"/>
              <a:chExt cx="526657" cy="4054823"/>
            </a:xfrm>
          </p:grpSpPr>
          <p:sp>
            <p:nvSpPr>
              <p:cNvPr id="88" name="正方形/長方形 87"/>
              <p:cNvSpPr/>
              <p:nvPr/>
            </p:nvSpPr>
            <p:spPr bwMode="auto">
              <a:xfrm>
                <a:off x="1938663" y="2588865"/>
                <a:ext cx="248999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90" name="正方形/長方形 89"/>
              <p:cNvSpPr/>
              <p:nvPr/>
            </p:nvSpPr>
            <p:spPr bwMode="auto">
              <a:xfrm>
                <a:off x="2203522" y="3373157"/>
                <a:ext cx="249000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7601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7602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7603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721107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7604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70" name="正方形/長方形 69"/>
            <p:cNvSpPr/>
            <p:nvPr/>
          </p:nvSpPr>
          <p:spPr bwMode="auto">
            <a:xfrm>
              <a:off x="10455277" y="2476501"/>
              <a:ext cx="15861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10918441" y="3355976"/>
              <a:ext cx="161790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10899407" y="4419601"/>
              <a:ext cx="93585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10992992" y="4419601"/>
              <a:ext cx="95171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590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75" name="正方形/長方形 74"/>
            <p:cNvSpPr/>
            <p:nvPr/>
          </p:nvSpPr>
          <p:spPr bwMode="auto">
            <a:xfrm>
              <a:off x="11157954" y="3725864"/>
              <a:ext cx="161790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76" name="正方形/長方形 75"/>
            <p:cNvSpPr/>
            <p:nvPr/>
          </p:nvSpPr>
          <p:spPr bwMode="auto">
            <a:xfrm>
              <a:off x="11145265" y="4779963"/>
              <a:ext cx="106273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7" name="正方形/長方形 76"/>
            <p:cNvSpPr/>
            <p:nvPr/>
          </p:nvSpPr>
          <p:spPr bwMode="auto">
            <a:xfrm>
              <a:off x="11237263" y="4779963"/>
              <a:ext cx="106273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594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10666239" y="2975865"/>
              <a:ext cx="161790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82" name="正方形/長方形 81"/>
            <p:cNvSpPr/>
            <p:nvPr/>
          </p:nvSpPr>
          <p:spPr bwMode="auto">
            <a:xfrm>
              <a:off x="10661480" y="4060826"/>
              <a:ext cx="106274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10755065" y="4060826"/>
              <a:ext cx="935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598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66" name="星 5 65"/>
          <p:cNvSpPr>
            <a:spLocks noChangeAspect="1"/>
          </p:cNvSpPr>
          <p:nvPr/>
        </p:nvSpPr>
        <p:spPr>
          <a:xfrm>
            <a:off x="1472345" y="3335833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星 5 68"/>
          <p:cNvSpPr>
            <a:spLocks noChangeAspect="1"/>
          </p:cNvSpPr>
          <p:nvPr/>
        </p:nvSpPr>
        <p:spPr>
          <a:xfrm>
            <a:off x="1701218" y="3689845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星 5 77"/>
          <p:cNvSpPr>
            <a:spLocks noChangeAspect="1"/>
          </p:cNvSpPr>
          <p:nvPr/>
        </p:nvSpPr>
        <p:spPr>
          <a:xfrm>
            <a:off x="1461220" y="4411142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83" name="テキスト ボックス 93"/>
          <p:cNvSpPr txBox="1">
            <a:spLocks noChangeArrowheads="1"/>
          </p:cNvSpPr>
          <p:nvPr/>
        </p:nvSpPr>
        <p:spPr bwMode="auto">
          <a:xfrm>
            <a:off x="4125913" y="4755057"/>
            <a:ext cx="2681287" cy="220663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7443" name="テキスト ボックス 92"/>
          <p:cNvSpPr txBox="1">
            <a:spLocks noChangeArrowheads="1"/>
          </p:cNvSpPr>
          <p:nvPr/>
        </p:nvSpPr>
        <p:spPr bwMode="auto">
          <a:xfrm>
            <a:off x="3209925" y="4109781"/>
            <a:ext cx="735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　</a:t>
            </a:r>
            <a:r>
              <a:rPr lang="en-US" altLang="ja-JP" sz="700" dirty="0">
                <a:latin typeface="ＭＳ Ｐゴシック" panose="020B0600070205080204" pitchFamily="50" charset="-128"/>
              </a:rPr>
              <a:t>※5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防潮扉の閉鎖②④</a:t>
            </a:r>
          </a:p>
        </p:txBody>
      </p:sp>
      <p:sp>
        <p:nvSpPr>
          <p:cNvPr id="81" name="四角形吹き出し 2"/>
          <p:cNvSpPr>
            <a:spLocks noChangeArrowheads="1"/>
          </p:cNvSpPr>
          <p:nvPr/>
        </p:nvSpPr>
        <p:spPr bwMode="auto">
          <a:xfrm>
            <a:off x="5126038" y="5117007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80" name="テキスト ボックス 32"/>
          <p:cNvSpPr txBox="1">
            <a:spLocks noChangeArrowheads="1"/>
          </p:cNvSpPr>
          <p:nvPr/>
        </p:nvSpPr>
        <p:spPr bwMode="auto">
          <a:xfrm>
            <a:off x="2522150" y="4155621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312719" y="914969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0628" y="5147000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739270" y="1986091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57496" y="254338"/>
            <a:ext cx="521053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800" dirty="0" smtClean="0">
                <a:latin typeface="ＭＳ Ｐゴシック" panose="020B0600070205080204" pitchFamily="50" charset="-128"/>
              </a:rPr>
              <a:t>　表中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の「●印」は各主体で定める数値を示す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  <p:sp>
        <p:nvSpPr>
          <p:cNvPr id="74" name="テキスト ボックス 115"/>
          <p:cNvSpPr txBox="1">
            <a:spLocks noChangeArrowheads="1"/>
          </p:cNvSpPr>
          <p:nvPr/>
        </p:nvSpPr>
        <p:spPr bwMode="auto">
          <a:xfrm>
            <a:off x="270281" y="6770135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</p:spTree>
    <p:extLst>
      <p:ext uri="{BB962C8B-B14F-4D97-AF65-F5344CB8AC3E}">
        <p14:creationId xmlns:p14="http://schemas.microsoft.com/office/powerpoint/2010/main" val="183618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下矢印 98"/>
          <p:cNvSpPr/>
          <p:nvPr/>
        </p:nvSpPr>
        <p:spPr>
          <a:xfrm>
            <a:off x="756390" y="2561757"/>
            <a:ext cx="190252" cy="4191024"/>
          </a:xfrm>
          <a:prstGeom prst="downArrow">
            <a:avLst>
              <a:gd name="adj1" fmla="val 52660"/>
              <a:gd name="adj2" fmla="val 98248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100000">
                  <a:srgbClr val="FF0000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99000"/>
              </p:ext>
            </p:extLst>
          </p:nvPr>
        </p:nvGraphicFramePr>
        <p:xfrm>
          <a:off x="141288" y="2156695"/>
          <a:ext cx="8866187" cy="4602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50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フェーズ</a:t>
                      </a:r>
                    </a:p>
                  </a:txBody>
                  <a:tcPr marL="91452" marR="91452" marT="45714" marB="457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気象庁の情報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各港の対応</a:t>
                      </a:r>
                      <a:r>
                        <a:rPr kumimoji="1" lang="en-US" altLang="ja-JP" sz="800" dirty="0" smtClean="0"/>
                        <a:t>※3</a:t>
                      </a:r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人命の安全確保、情報伝達等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物流機能の維持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生産機能の維持</a:t>
                      </a:r>
                    </a:p>
                  </a:txBody>
                  <a:tcPr marL="91452" marR="91452" marT="45714" marB="4571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31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１～５日前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情報共有・提供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施設管理の指示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その他</a:t>
                      </a:r>
                      <a:endParaRPr lang="en-US" altLang="ja-JP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〇移動・退避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〇固定作業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700" b="1" dirty="0">
                          <a:solidFill>
                            <a:schemeClr val="bg1"/>
                          </a:solidFill>
                        </a:rPr>
                        <a:t>〇動かない資産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66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36000" marR="36000" marT="36002" marB="36002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6" marB="4571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１日前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Ⅲ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　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ja-JP" altLang="en-US" sz="900" dirty="0"/>
                        <a:t>　　　　　　　</a:t>
                      </a:r>
                      <a:endParaRPr lang="en-US" altLang="ja-JP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8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半日前</a:t>
                      </a:r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altLang="ja-JP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1" marB="45711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Ⅳ</a:t>
                      </a:r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13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６時間前</a:t>
                      </a:r>
                      <a:endParaRPr kumimoji="1" lang="en-US" altLang="ja-JP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en-US" altLang="ja-JP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rgbClr val="0070C0"/>
                          </a:solidFill>
                        </a:rPr>
                        <a:t>　　</a:t>
                      </a:r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rgbClr val="00B050"/>
                        </a:solidFill>
                      </a:endParaRPr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12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台風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最接近の</a:t>
                      </a:r>
                      <a:endParaRPr kumimoji="1" lang="en-US" altLang="ja-JP" sz="900" dirty="0"/>
                    </a:p>
                    <a:p>
                      <a:pPr algn="l"/>
                      <a:r>
                        <a:rPr kumimoji="1" lang="ja-JP" altLang="en-US" sz="900" dirty="0"/>
                        <a:t>数時間前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sz="9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326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高潮</a:t>
                      </a:r>
                      <a:endParaRPr kumimoji="1" lang="en-US" altLang="ja-JP" sz="9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発生時</a:t>
                      </a:r>
                    </a:p>
                    <a:p>
                      <a:pPr algn="l"/>
                      <a:endParaRPr kumimoji="1" lang="ja-JP" altLang="en-US" sz="900" dirty="0"/>
                    </a:p>
                  </a:txBody>
                  <a:tcPr marL="36000" marR="36000" marT="36001" marB="360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/>
                    </a:p>
                  </a:txBody>
                  <a:tcPr marL="91452" marR="91452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900" dirty="0"/>
                    </a:p>
                  </a:txBody>
                  <a:tcPr marL="91452" marR="91452" marT="45714" marB="45714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435" name="テキスト ボックス 42"/>
          <p:cNvSpPr txBox="1">
            <a:spLocks noChangeArrowheads="1"/>
          </p:cNvSpPr>
          <p:nvPr/>
        </p:nvSpPr>
        <p:spPr bwMode="auto">
          <a:xfrm>
            <a:off x="12700" y="1892334"/>
            <a:ext cx="1863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段階的な防災行動計画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12700" y="121230"/>
            <a:ext cx="82359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/>
              <a:t>化学工業（化学工業）の対応例</a:t>
            </a:r>
          </a:p>
        </p:txBody>
      </p:sp>
      <p:sp>
        <p:nvSpPr>
          <p:cNvPr id="18437" name="テキスト ボックス 122"/>
          <p:cNvSpPr txBox="1">
            <a:spLocks noChangeArrowheads="1"/>
          </p:cNvSpPr>
          <p:nvPr/>
        </p:nvSpPr>
        <p:spPr bwMode="auto">
          <a:xfrm>
            <a:off x="8316913" y="5001495"/>
            <a:ext cx="5127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生産設備の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停止⑩</a:t>
            </a:r>
          </a:p>
        </p:txBody>
      </p:sp>
      <p:sp>
        <p:nvSpPr>
          <p:cNvPr id="18438" name="テキスト ボックス 70"/>
          <p:cNvSpPr txBox="1">
            <a:spLocks noChangeArrowheads="1"/>
          </p:cNvSpPr>
          <p:nvPr/>
        </p:nvSpPr>
        <p:spPr bwMode="auto">
          <a:xfrm>
            <a:off x="8316913" y="4150595"/>
            <a:ext cx="7191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生産設備の浸水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対策実施</a:t>
            </a:r>
            <a:r>
              <a:rPr lang="en-US" altLang="ja-JP" sz="700" dirty="0">
                <a:latin typeface="ＭＳ Ｐゴシック" panose="020B0600070205080204" pitchFamily="50" charset="-128"/>
              </a:rPr>
              <a:t>(</a:t>
            </a:r>
            <a:r>
              <a:rPr lang="ja-JP" altLang="en-US" sz="700" dirty="0">
                <a:latin typeface="ＭＳ Ｐゴシック" panose="020B0600070205080204" pitchFamily="50" charset="-128"/>
              </a:rPr>
              <a:t>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設置等</a:t>
            </a:r>
            <a:r>
              <a:rPr lang="en-US" altLang="ja-JP" sz="700" dirty="0">
                <a:latin typeface="ＭＳ Ｐゴシック" panose="020B0600070205080204" pitchFamily="50" charset="-128"/>
              </a:rPr>
              <a:t>)</a:t>
            </a:r>
            <a:r>
              <a:rPr lang="ja-JP" altLang="en-US" sz="700" dirty="0">
                <a:latin typeface="ＭＳ Ｐゴシック" panose="020B0600070205080204" pitchFamily="50" charset="-128"/>
              </a:rPr>
              <a:t> ⑩</a:t>
            </a:r>
          </a:p>
        </p:txBody>
      </p:sp>
      <p:sp>
        <p:nvSpPr>
          <p:cNvPr id="18440" name="テキスト ボックス 67"/>
          <p:cNvSpPr txBox="1">
            <a:spLocks noChangeArrowheads="1"/>
          </p:cNvSpPr>
          <p:nvPr/>
        </p:nvSpPr>
        <p:spPr bwMode="auto">
          <a:xfrm>
            <a:off x="7586663" y="2745658"/>
            <a:ext cx="6667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危険物の浸水・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流出対策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⑤⑧⑩⑬</a:t>
            </a:r>
          </a:p>
        </p:txBody>
      </p:sp>
      <p:sp>
        <p:nvSpPr>
          <p:cNvPr id="18441" name="テキスト ボックス 119"/>
          <p:cNvSpPr txBox="1">
            <a:spLocks noChangeArrowheads="1"/>
          </p:cNvSpPr>
          <p:nvPr/>
        </p:nvSpPr>
        <p:spPr bwMode="auto">
          <a:xfrm>
            <a:off x="3951288" y="2774233"/>
            <a:ext cx="6921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納入先との調整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⑩⑱⑲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代替生産等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の調整⑩⑱⑲</a:t>
            </a:r>
          </a:p>
        </p:txBody>
      </p:sp>
      <p:sp>
        <p:nvSpPr>
          <p:cNvPr id="18442" name="テキスト ボックス 16"/>
          <p:cNvSpPr txBox="1">
            <a:spLocks noChangeArrowheads="1"/>
          </p:cNvSpPr>
          <p:nvPr/>
        </p:nvSpPr>
        <p:spPr bwMode="auto">
          <a:xfrm>
            <a:off x="12700" y="794653"/>
            <a:ext cx="13388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事前準備・対応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en-US" sz="1200" dirty="0">
              <a:latin typeface="ＭＳ Ｐゴシック" panose="020B060007020508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41288" y="1082505"/>
            <a:ext cx="8891587" cy="84308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28600" y="1096740"/>
            <a:ext cx="3119438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・台風経路・規模等の気象・災害情報の収集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・社屋の浸水対策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⑯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・物流設備の浸水対策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⑩⑮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・災害時の通信設備の用意（衛星電話等）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・対策マニュアル・防災マップの整備</a:t>
            </a:r>
            <a:endParaRPr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813175" y="1096740"/>
            <a:ext cx="2919413" cy="8461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・避難訓練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・避難場所の確保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・避難のルール作り（フェーズ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Ⅳ</a:t>
            </a:r>
            <a:r>
              <a:rPr lang="ja-JP" altLang="en-US" sz="1100" i="1" u="sng" dirty="0" err="1">
                <a:solidFill>
                  <a:schemeClr val="bg1">
                    <a:lumMod val="50000"/>
                  </a:schemeClr>
                </a:solidFill>
              </a:rPr>
              <a:t>までに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避難）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※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１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・他社との避難ルール・場所、資機材の情報共有</a:t>
            </a:r>
            <a:endParaRPr lang="en-US" altLang="ja-JP" sz="11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・避難誘導看板設置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sz="1100" i="1" u="sng" dirty="0">
                <a:solidFill>
                  <a:schemeClr val="bg1">
                    <a:lumMod val="50000"/>
                  </a:schemeClr>
                </a:solidFill>
              </a:rPr>
              <a:t>①②③</a:t>
            </a:r>
            <a:r>
              <a:rPr lang="en-US" altLang="ja-JP" sz="1100" i="1" u="sng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" name="テキスト ボックス 69"/>
          <p:cNvSpPr txBox="1">
            <a:spLocks noChangeArrowheads="1"/>
          </p:cNvSpPr>
          <p:nvPr/>
        </p:nvSpPr>
        <p:spPr bwMode="auto">
          <a:xfrm>
            <a:off x="7216775" y="1096740"/>
            <a:ext cx="17145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・社員安否確認システム整備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・食料、水の備蓄（</a:t>
            </a:r>
            <a:r>
              <a:rPr lang="en-US" altLang="ja-JP" sz="1100" i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sz="1100" i="1" dirty="0">
                <a:solidFill>
                  <a:schemeClr val="bg1">
                    <a:lumMod val="50000"/>
                  </a:schemeClr>
                </a:solidFill>
              </a:rPr>
              <a:t>日）</a:t>
            </a:r>
            <a:endParaRPr lang="en-US" altLang="ja-JP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・事務所内浸水マップの整備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・防潮堤の整備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100" i="1" dirty="0">
                <a:solidFill>
                  <a:srgbClr val="0000FF"/>
                </a:solidFill>
                <a:latin typeface="ＭＳ Ｐゴシック" panose="020B0600070205080204" pitchFamily="50" charset="-128"/>
              </a:rPr>
              <a:t>・安全装置の改善</a:t>
            </a:r>
            <a:endParaRPr lang="en-US" altLang="ja-JP" sz="1100" i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8449" name="テキスト ボックス 36"/>
          <p:cNvSpPr txBox="1">
            <a:spLocks noChangeArrowheads="1"/>
          </p:cNvSpPr>
          <p:nvPr/>
        </p:nvSpPr>
        <p:spPr bwMode="auto">
          <a:xfrm>
            <a:off x="3224213" y="3444158"/>
            <a:ext cx="825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社屋の浸水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対策実施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（土の</a:t>
            </a:r>
            <a:r>
              <a:rPr lang="ja-JP" altLang="en-US" sz="700" dirty="0" err="1">
                <a:latin typeface="ＭＳ Ｐゴシック" panose="020B0600070205080204" pitchFamily="50" charset="-128"/>
              </a:rPr>
              <a:t>う</a:t>
            </a:r>
            <a:r>
              <a:rPr lang="ja-JP" altLang="en-US" sz="700" dirty="0">
                <a:latin typeface="ＭＳ Ｐゴシック" panose="020B0600070205080204" pitchFamily="50" charset="-128"/>
              </a:rPr>
              <a:t>設置等）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⑯</a:t>
            </a:r>
          </a:p>
        </p:txBody>
      </p:sp>
      <p:sp>
        <p:nvSpPr>
          <p:cNvPr id="18451" name="テキスト ボックス 108"/>
          <p:cNvSpPr txBox="1">
            <a:spLocks noChangeArrowheads="1"/>
          </p:cNvSpPr>
          <p:nvPr/>
        </p:nvSpPr>
        <p:spPr bwMode="auto">
          <a:xfrm>
            <a:off x="2500313" y="2777408"/>
            <a:ext cx="7143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社員への気象　　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情報提供 ①②③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社員の状況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把握 ①②③</a:t>
            </a:r>
          </a:p>
        </p:txBody>
      </p:sp>
      <p:sp>
        <p:nvSpPr>
          <p:cNvPr id="18452" name="テキスト ボックス 65"/>
          <p:cNvSpPr txBox="1">
            <a:spLocks noChangeArrowheads="1"/>
          </p:cNvSpPr>
          <p:nvPr/>
        </p:nvSpPr>
        <p:spPr bwMode="auto">
          <a:xfrm>
            <a:off x="6877050" y="2759945"/>
            <a:ext cx="666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原材料・中間製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品等の高所移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動・土嚢設置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⑤⑦⑧⑬</a:t>
            </a:r>
          </a:p>
        </p:txBody>
      </p:sp>
      <p:sp>
        <p:nvSpPr>
          <p:cNvPr id="18453" name="テキスト ボックス 70"/>
          <p:cNvSpPr txBox="1">
            <a:spLocks noChangeArrowheads="1"/>
          </p:cNvSpPr>
          <p:nvPr/>
        </p:nvSpPr>
        <p:spPr bwMode="auto">
          <a:xfrm>
            <a:off x="4684713" y="3452095"/>
            <a:ext cx="685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構内車両の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　　　　退避 ⑰</a:t>
            </a:r>
          </a:p>
        </p:txBody>
      </p:sp>
      <p:sp>
        <p:nvSpPr>
          <p:cNvPr id="18454" name="テキスト ボックス 78"/>
          <p:cNvSpPr txBox="1">
            <a:spLocks noChangeArrowheads="1"/>
          </p:cNvSpPr>
          <p:nvPr/>
        </p:nvSpPr>
        <p:spPr bwMode="auto">
          <a:xfrm>
            <a:off x="6162675" y="3841033"/>
            <a:ext cx="5953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ﾛｰﾃﾞｨﾝｸﾞｱｰﾑ</a:t>
            </a:r>
            <a:endParaRPr lang="en-US" altLang="ja-JP" sz="7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>
                <a:latin typeface="ＭＳ Ｐゴシック" panose="020B0600070205080204" pitchFamily="50" charset="-128"/>
              </a:rPr>
              <a:t>の固定⑭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141288" y="4730033"/>
            <a:ext cx="8866187" cy="276225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8598" name="グループ化 56"/>
          <p:cNvGrpSpPr>
            <a:grpSpLocks/>
          </p:cNvGrpSpPr>
          <p:nvPr/>
        </p:nvGrpSpPr>
        <p:grpSpPr bwMode="auto">
          <a:xfrm>
            <a:off x="984245" y="2540870"/>
            <a:ext cx="1479329" cy="4211638"/>
            <a:chOff x="10455277" y="2476501"/>
            <a:chExt cx="1478097" cy="4211637"/>
          </a:xfrm>
        </p:grpSpPr>
        <p:grpSp>
          <p:nvGrpSpPr>
            <p:cNvPr id="18599" name="グループ化 1"/>
            <p:cNvGrpSpPr>
              <a:grpSpLocks/>
            </p:cNvGrpSpPr>
            <p:nvPr/>
          </p:nvGrpSpPr>
          <p:grpSpPr bwMode="auto">
            <a:xfrm>
              <a:off x="11406653" y="2633664"/>
              <a:ext cx="526721" cy="4054474"/>
              <a:chOff x="1933575" y="2588865"/>
              <a:chExt cx="526657" cy="4054823"/>
            </a:xfrm>
          </p:grpSpPr>
          <p:sp>
            <p:nvSpPr>
              <p:cNvPr id="75" name="正方形/長方形 74"/>
              <p:cNvSpPr/>
              <p:nvPr/>
            </p:nvSpPr>
            <p:spPr bwMode="auto">
              <a:xfrm>
                <a:off x="1938663" y="2588865"/>
                <a:ext cx="248999" cy="1925802"/>
              </a:xfrm>
              <a:prstGeom prst="rect">
                <a:avLst/>
              </a:prstGeom>
              <a:gradFill>
                <a:gsLst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C99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 bwMode="auto">
              <a:xfrm>
                <a:off x="2203522" y="3373157"/>
                <a:ext cx="249000" cy="3270531"/>
              </a:xfrm>
              <a:prstGeom prst="rect">
                <a:avLst/>
              </a:prstGeom>
              <a:gradFill>
                <a:gsLst>
                  <a:gs pos="100000">
                    <a:srgbClr val="FFC000"/>
                  </a:gs>
                  <a:gs pos="100000">
                    <a:srgbClr val="FFCC99"/>
                  </a:gs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/>
                  </a:gs>
                  <a:gs pos="40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8615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1961158" y="3344863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第一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8616" name="テキスト ボックス 62"/>
              <p:cNvSpPr txBox="1">
                <a:spLocks noChangeArrowheads="1"/>
              </p:cNvSpPr>
              <p:nvPr/>
            </p:nvSpPr>
            <p:spPr bwMode="auto">
              <a:xfrm>
                <a:off x="2237383" y="3789040"/>
                <a:ext cx="2051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第二</a:t>
                </a:r>
                <a:endParaRPr lang="en-US" altLang="ja-JP" sz="800">
                  <a:solidFill>
                    <a:srgbClr val="FF0000"/>
                  </a:solidFill>
                  <a:latin typeface="ＭＳ Ｐゴシック" panose="020B0600070205080204" pitchFamily="50" charset="-128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800">
                    <a:solidFill>
                      <a:srgbClr val="FF0000"/>
                    </a:solidFill>
                    <a:latin typeface="ＭＳ Ｐゴシック" panose="020B0600070205080204" pitchFamily="50" charset="-128"/>
                  </a:rPr>
                  <a:t>警戒</a:t>
                </a:r>
              </a:p>
            </p:txBody>
          </p:sp>
          <p:sp>
            <p:nvSpPr>
              <p:cNvPr id="18617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1933575" y="3702056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 err="1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9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5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  <p:sp>
            <p:nvSpPr>
              <p:cNvPr id="18618" name="テキスト ボックス 59"/>
              <p:cNvSpPr txBox="1">
                <a:spLocks noChangeArrowheads="1"/>
              </p:cNvSpPr>
              <p:nvPr/>
            </p:nvSpPr>
            <p:spPr bwMode="auto">
              <a:xfrm>
                <a:off x="2229620" y="4083422"/>
                <a:ext cx="230612" cy="554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強風域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が港湾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にかか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る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6</a:t>
                </a:r>
                <a:r>
                  <a:rPr lang="ja-JP" altLang="en-US" sz="600" dirty="0">
                    <a:latin typeface="ＭＳ Ｐゴシック" panose="020B0600070205080204" pitchFamily="50" charset="-128"/>
                  </a:rPr>
                  <a:t>～</a:t>
                </a:r>
                <a:r>
                  <a:rPr lang="en-US" altLang="ja-JP" sz="600" dirty="0">
                    <a:latin typeface="ＭＳ Ｐゴシック" panose="020B0600070205080204" pitchFamily="50" charset="-128"/>
                  </a:rPr>
                  <a:t>2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時間前</a:t>
                </a:r>
                <a:endParaRPr lang="en-US" altLang="ja-JP" sz="600" dirty="0">
                  <a:latin typeface="ＭＳ Ｐゴシック" panose="020B0600070205080204" pitchFamily="50" charset="-128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600" dirty="0">
                    <a:latin typeface="ＭＳ Ｐゴシック" panose="020B0600070205080204" pitchFamily="50" charset="-128"/>
                  </a:rPr>
                  <a:t>に発出</a:t>
                </a:r>
              </a:p>
            </p:txBody>
          </p:sp>
        </p:grpSp>
        <p:sp>
          <p:nvSpPr>
            <p:cNvPr id="59" name="正方形/長方形 58"/>
            <p:cNvSpPr/>
            <p:nvPr/>
          </p:nvSpPr>
          <p:spPr bwMode="auto">
            <a:xfrm>
              <a:off x="10455277" y="2476501"/>
              <a:ext cx="158618" cy="4211637"/>
            </a:xfrm>
            <a:prstGeom prst="rect">
              <a:avLst/>
            </a:prstGeom>
            <a:solidFill>
              <a:srgbClr val="68CE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zh-TW" altLang="en-US" sz="1000" dirty="0">
                  <a:solidFill>
                    <a:srgbClr val="000000"/>
                  </a:solidFill>
                </a:rPr>
                <a:t>台風進路予報</a:t>
              </a:r>
              <a:r>
                <a:rPr lang="ja-JP" altLang="en-US" sz="1000" dirty="0">
                  <a:solidFill>
                    <a:srgbClr val="000000"/>
                  </a:solidFill>
                </a:rPr>
                <a:t>　・　台風に関する気象情報（随時発表）</a:t>
              </a: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10918441" y="3355976"/>
              <a:ext cx="161790" cy="111601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強風注意報</a:t>
              </a: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0899407" y="4419601"/>
              <a:ext cx="93585" cy="226853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10992992" y="4419601"/>
              <a:ext cx="95171" cy="2268537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604" name="テキスト ボックス 46"/>
            <p:cNvSpPr txBox="1">
              <a:spLocks noChangeArrowheads="1"/>
            </p:cNvSpPr>
            <p:nvPr/>
          </p:nvSpPr>
          <p:spPr bwMode="auto">
            <a:xfrm>
              <a:off x="10925137" y="4681688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暴風警報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暴風特別警報</a:t>
              </a: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11157954" y="3725864"/>
              <a:ext cx="161790" cy="10795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高潮注意報</a:t>
              </a: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11145265" y="4779963"/>
              <a:ext cx="106273" cy="1908175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11237263" y="4779963"/>
              <a:ext cx="106273" cy="190817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608" name="テキスト ボックス 54"/>
            <p:cNvSpPr txBox="1">
              <a:spLocks noChangeArrowheads="1"/>
            </p:cNvSpPr>
            <p:nvPr/>
          </p:nvSpPr>
          <p:spPr bwMode="auto">
            <a:xfrm>
              <a:off x="11166940" y="4956124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高潮警報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高潮特別警報</a:t>
              </a: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10666239" y="2985390"/>
              <a:ext cx="161790" cy="1080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anchor="ctr" anchorCtr="1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rgbClr val="FF0000"/>
                  </a:solidFill>
                </a:rPr>
                <a:t>波浪注意報</a:t>
              </a: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10661480" y="4060826"/>
              <a:ext cx="106274" cy="262731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10755065" y="4060826"/>
              <a:ext cx="93584" cy="2627312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612" name="テキスト ボックス 61"/>
            <p:cNvSpPr txBox="1">
              <a:spLocks noChangeArrowheads="1"/>
            </p:cNvSpPr>
            <p:nvPr/>
          </p:nvSpPr>
          <p:spPr bwMode="auto">
            <a:xfrm>
              <a:off x="10681525" y="4537360"/>
              <a:ext cx="153907" cy="153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solidFill>
                    <a:srgbClr val="C00000"/>
                  </a:solidFill>
                  <a:latin typeface="ＭＳ Ｐゴシック" panose="020B0600070205080204" pitchFamily="50" charset="-128"/>
                </a:rPr>
                <a:t>波浪警報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又は</a:t>
              </a:r>
              <a:r>
                <a:rPr lang="ja-JP" altLang="en-US" sz="1000">
                  <a:solidFill>
                    <a:srgbClr val="FFFF00"/>
                  </a:solidFill>
                  <a:latin typeface="ＭＳ Ｐゴシック" panose="020B0600070205080204" pitchFamily="50" charset="-128"/>
                </a:rPr>
                <a:t>波浪特別警報</a:t>
              </a:r>
            </a:p>
          </p:txBody>
        </p:sp>
      </p:grpSp>
      <p:sp>
        <p:nvSpPr>
          <p:cNvPr id="56" name="星 5 55"/>
          <p:cNvSpPr>
            <a:spLocks noChangeAspect="1"/>
          </p:cNvSpPr>
          <p:nvPr/>
        </p:nvSpPr>
        <p:spPr>
          <a:xfrm>
            <a:off x="1472345" y="3344146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星 5 57"/>
          <p:cNvSpPr>
            <a:spLocks noChangeAspect="1"/>
          </p:cNvSpPr>
          <p:nvPr/>
        </p:nvSpPr>
        <p:spPr>
          <a:xfrm>
            <a:off x="1701218" y="3698158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星 5 67"/>
          <p:cNvSpPr>
            <a:spLocks noChangeAspect="1"/>
          </p:cNvSpPr>
          <p:nvPr/>
        </p:nvSpPr>
        <p:spPr>
          <a:xfrm>
            <a:off x="1461220" y="4419455"/>
            <a:ext cx="119633" cy="119633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97" name="テキスト ボックス 93"/>
          <p:cNvSpPr txBox="1">
            <a:spLocks noChangeArrowheads="1"/>
          </p:cNvSpPr>
          <p:nvPr/>
        </p:nvSpPr>
        <p:spPr bwMode="auto">
          <a:xfrm>
            <a:off x="4124325" y="4753845"/>
            <a:ext cx="2681288" cy="22225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72000" tIns="18000" rIns="72000" bIns="18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00B050"/>
                </a:solidFill>
                <a:latin typeface="ＭＳ Ｐゴシック" panose="020B0600070205080204" pitchFamily="50" charset="-128"/>
              </a:rPr>
              <a:t>暴風が吹き始める前に防災行動を完了</a:t>
            </a:r>
          </a:p>
        </p:txBody>
      </p:sp>
      <p:sp>
        <p:nvSpPr>
          <p:cNvPr id="18458" name="テキスト ボックス 92"/>
          <p:cNvSpPr txBox="1">
            <a:spLocks noChangeArrowheads="1"/>
          </p:cNvSpPr>
          <p:nvPr/>
        </p:nvSpPr>
        <p:spPr bwMode="auto">
          <a:xfrm>
            <a:off x="3219450" y="4141070"/>
            <a:ext cx="7350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水門・陸閘等の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操作依頼　</a:t>
            </a:r>
            <a:r>
              <a:rPr lang="en-US" altLang="ja-JP" sz="700" dirty="0" smtClean="0">
                <a:latin typeface="ＭＳ Ｐゴシック" panose="020B0600070205080204" pitchFamily="50" charset="-128"/>
              </a:rPr>
              <a:t>※5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（受託箇所）②④</a:t>
            </a:r>
            <a:endParaRPr lang="en-US" altLang="ja-JP" sz="700" dirty="0">
              <a:latin typeface="ＭＳ Ｐゴシック" panose="020B0600070205080204" pitchFamily="50" charset="-128"/>
            </a:endParaRPr>
          </a:p>
        </p:txBody>
      </p:sp>
      <p:sp>
        <p:nvSpPr>
          <p:cNvPr id="18439" name="テキスト ボックス 71"/>
          <p:cNvSpPr txBox="1">
            <a:spLocks noChangeArrowheads="1"/>
          </p:cNvSpPr>
          <p:nvPr/>
        </p:nvSpPr>
        <p:spPr bwMode="auto">
          <a:xfrm>
            <a:off x="8316913" y="4517308"/>
            <a:ext cx="6143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自家発電施設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の準備⑮</a:t>
            </a:r>
          </a:p>
        </p:txBody>
      </p:sp>
      <p:sp>
        <p:nvSpPr>
          <p:cNvPr id="74" name="四角形吹き出し 2"/>
          <p:cNvSpPr>
            <a:spLocks noChangeArrowheads="1"/>
          </p:cNvSpPr>
          <p:nvPr/>
        </p:nvSpPr>
        <p:spPr bwMode="auto">
          <a:xfrm>
            <a:off x="5126038" y="5125320"/>
            <a:ext cx="3111500" cy="215900"/>
          </a:xfrm>
          <a:prstGeom prst="wedgeRectCallout">
            <a:avLst>
              <a:gd name="adj1" fmla="val 18505"/>
              <a:gd name="adj2" fmla="val -129764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ＭＳ Ｐゴシック" panose="020B0600070205080204" pitchFamily="50" charset="-128"/>
              </a:rPr>
              <a:t>　　各社の防災計画や避難計画に基づき、全ての防災行動を完了。</a:t>
            </a:r>
            <a:endParaRPr lang="ja-JP" altLang="en-US" sz="1400" dirty="0">
              <a:latin typeface="ＭＳ Ｐゴシック" panose="020B0600070205080204" pitchFamily="50" charset="-128"/>
            </a:endParaRPr>
          </a:p>
        </p:txBody>
      </p:sp>
      <p:sp>
        <p:nvSpPr>
          <p:cNvPr id="70" name="テキスト ボックス 32"/>
          <p:cNvSpPr txBox="1">
            <a:spLocks noChangeArrowheads="1"/>
          </p:cNvSpPr>
          <p:nvPr/>
        </p:nvSpPr>
        <p:spPr bwMode="auto">
          <a:xfrm>
            <a:off x="2522150" y="4155621"/>
            <a:ext cx="61595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社員・作業員等への避難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指示 ①②③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　確認 ①②③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186738" y="5259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様式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312719" y="914968"/>
            <a:ext cx="43135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  <a:r>
              <a:rPr lang="ja-JP" altLang="en-US" sz="900" dirty="0" err="1" smtClean="0"/>
              <a:t>、</a:t>
            </a:r>
            <a:r>
              <a:rPr lang="en-US" altLang="ja-JP" sz="900" dirty="0" smtClean="0"/>
              <a:t>2</a:t>
            </a:r>
            <a:endParaRPr kumimoji="1" lang="ja-JP" altLang="en-US" sz="9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35A715B-6BA3-4717-BEC8-2C5882E94EA9}"/>
              </a:ext>
            </a:extLst>
          </p:cNvPr>
          <p:cNvSpPr txBox="1"/>
          <p:nvPr/>
        </p:nvSpPr>
        <p:spPr>
          <a:xfrm>
            <a:off x="8058941" y="5155313"/>
            <a:ext cx="22055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 smtClean="0"/>
              <a:t>※4</a:t>
            </a:r>
            <a:endParaRPr kumimoji="1" lang="ja-JP" altLang="en-US" sz="900" dirty="0"/>
          </a:p>
        </p:txBody>
      </p:sp>
      <p:sp>
        <p:nvSpPr>
          <p:cNvPr id="18450" name="テキスト ボックス 113"/>
          <p:cNvSpPr txBox="1">
            <a:spLocks noChangeArrowheads="1"/>
          </p:cNvSpPr>
          <p:nvPr/>
        </p:nvSpPr>
        <p:spPr bwMode="auto">
          <a:xfrm>
            <a:off x="2490788" y="4898322"/>
            <a:ext cx="725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社員の安全確保</a:t>
            </a:r>
            <a:endParaRPr lang="en-US" altLang="ja-JP" sz="7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700" dirty="0">
                <a:latin typeface="ＭＳ Ｐゴシック" panose="020B0600070205080204" pitchFamily="50" charset="-128"/>
              </a:rPr>
              <a:t>①②③</a:t>
            </a:r>
          </a:p>
        </p:txBody>
      </p:sp>
      <p:sp>
        <p:nvSpPr>
          <p:cNvPr id="81" name="テキスト ボックス 115"/>
          <p:cNvSpPr txBox="1">
            <a:spLocks noChangeArrowheads="1"/>
          </p:cNvSpPr>
          <p:nvPr/>
        </p:nvSpPr>
        <p:spPr bwMode="auto">
          <a:xfrm>
            <a:off x="270281" y="6761822"/>
            <a:ext cx="873719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3600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600" dirty="0">
                <a:latin typeface="ＭＳ Ｐゴシック" panose="020B0600070205080204" pitchFamily="50" charset="-128"/>
              </a:rPr>
              <a:t>港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長等の</a:t>
            </a:r>
            <a:r>
              <a:rPr lang="ja-JP" altLang="en-US" sz="600" dirty="0">
                <a:latin typeface="ＭＳ Ｐゴシック" panose="020B0600070205080204" pitchFamily="50" charset="-128"/>
              </a:rPr>
              <a:t>第一警戒体制の発出は三河港で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9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5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</a:t>
            </a:r>
            <a:r>
              <a:rPr lang="ja-JP" altLang="en-US" sz="600" dirty="0" smtClean="0">
                <a:latin typeface="ＭＳ Ｐゴシック" panose="020B0600070205080204" pitchFamily="50" charset="-128"/>
              </a:rPr>
              <a:t>。第二</a:t>
            </a:r>
            <a:r>
              <a:rPr lang="ja-JP" altLang="en-US" sz="600" dirty="0">
                <a:latin typeface="ＭＳ Ｐゴシック" panose="020B0600070205080204" pitchFamily="50" charset="-128"/>
              </a:rPr>
              <a:t>警戒体制の発令は三河港で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6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時間前、名古屋港、衣浦港、四日市港で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3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時間前、清水港、田子の浦港、御前崎港で</a:t>
            </a:r>
            <a:r>
              <a:rPr lang="en-US" altLang="ja-JP" sz="600" dirty="0">
                <a:latin typeface="ＭＳ Ｐゴシック" panose="020B0600070205080204" pitchFamily="50" charset="-128"/>
              </a:rPr>
              <a:t>2</a:t>
            </a:r>
            <a:r>
              <a:rPr lang="ja-JP" altLang="en-US" sz="600" dirty="0">
                <a:latin typeface="ＭＳ Ｐゴシック" panose="020B0600070205080204" pitchFamily="50" charset="-128"/>
              </a:rPr>
              <a:t>時間前。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739270" y="1986091"/>
            <a:ext cx="43135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en-US" altLang="ja-JP" sz="900" dirty="0" smtClean="0"/>
              <a:t>1</a:t>
            </a:r>
          </a:p>
          <a:p>
            <a:endParaRPr kumimoji="1" lang="ja-JP" altLang="en-US" sz="9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957496" y="154582"/>
            <a:ext cx="521053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/>
              <a:t>※1: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丸囲み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の番号は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「中部港湾における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リスクの棚卸し（主体別）」に記載されたリスクの番号を示す。　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800" dirty="0" smtClean="0"/>
              <a:t>※2:</a:t>
            </a:r>
            <a:r>
              <a:rPr lang="ja-JP" altLang="en-US" sz="800" dirty="0" smtClean="0"/>
              <a:t>下線ありは段階的な防災行動計画に反映済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※3.</a:t>
            </a:r>
            <a:r>
              <a:rPr kumimoji="1" lang="ja-JP" altLang="en-US" sz="800" dirty="0" smtClean="0"/>
              <a:t>港長または海上保安部が各港へ警戒体制を発出する際の対応</a:t>
            </a:r>
            <a:endParaRPr kumimoji="1" lang="en-US" altLang="ja-JP" sz="800" dirty="0" smtClean="0"/>
          </a:p>
          <a:p>
            <a:pPr marL="177800" indent="-177800"/>
            <a:r>
              <a:rPr kumimoji="1" lang="en-US" altLang="ja-JP" sz="800" dirty="0" smtClean="0"/>
              <a:t>※4:</a:t>
            </a:r>
            <a:r>
              <a:rPr kumimoji="1" lang="ja-JP" altLang="en-US" sz="800" dirty="0"/>
              <a:t>各フェーズ</a:t>
            </a:r>
            <a:r>
              <a:rPr lang="ja-JP" altLang="en-US" sz="800" dirty="0"/>
              <a:t>、気象庁等の情報、港長または海上保安部が発出する各港への対応</a:t>
            </a:r>
            <a:r>
              <a:rPr lang="ja-JP" altLang="en-US" sz="800" dirty="0" smtClean="0"/>
              <a:t>等から総合的</a:t>
            </a:r>
            <a:r>
              <a:rPr lang="ja-JP" altLang="en-US" sz="800" dirty="0"/>
              <a:t>に判断し、段階毎に事前対応を行う。</a:t>
            </a:r>
            <a:r>
              <a:rPr kumimoji="1" lang="ja-JP" altLang="en-US" sz="800" dirty="0"/>
              <a:t>気象庁より「特別警報の可能性の言及があった場合」</a:t>
            </a:r>
            <a:r>
              <a:rPr lang="ja-JP" altLang="en-US" sz="800" dirty="0"/>
              <a:t>は</a:t>
            </a:r>
            <a:r>
              <a:rPr kumimoji="1" lang="ja-JP" altLang="en-US" sz="800" dirty="0"/>
              <a:t>早めの対応を行う必要がある</a:t>
            </a:r>
            <a:r>
              <a:rPr kumimoji="1" lang="ja-JP" altLang="en-US" sz="800" dirty="0" smtClean="0"/>
              <a:t>。</a:t>
            </a:r>
            <a:endParaRPr kumimoji="1" lang="en-US" altLang="ja-JP" sz="800" dirty="0" smtClean="0"/>
          </a:p>
          <a:p>
            <a:pPr marL="87313" indent="-87313"/>
            <a:r>
              <a:rPr lang="en-US" altLang="ja-JP" sz="800" dirty="0" smtClean="0"/>
              <a:t>※5:</a:t>
            </a:r>
            <a:r>
              <a:rPr lang="ja-JP" altLang="en-US" sz="800" dirty="0" smtClean="0"/>
              <a:t>水門、陸閘等の閉鎖については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海岸管理者と企業の協定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に基づく</a:t>
            </a:r>
            <a:endParaRPr lang="en-US" altLang="ja-JP" sz="800" dirty="0">
              <a:latin typeface="ＭＳ Ｐゴシック" panose="020B0600070205080204" pitchFamily="50" charset="-128"/>
            </a:endParaRPr>
          </a:p>
          <a:p>
            <a:pPr marL="87313" indent="-87313"/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408097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4188</Words>
  <Application>Microsoft Office PowerPoint</Application>
  <PresentationFormat>画面に合わせる (4:3)</PresentationFormat>
  <Paragraphs>1044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HGP創英角ｺﾞｼｯｸUB</vt:lpstr>
      <vt:lpstr>ＭＳ Ｐゴシック</vt:lpstr>
      <vt:lpstr>ＭＳ Ｐ明朝</vt:lpstr>
      <vt:lpstr>ＭＳ ゴシック</vt:lpstr>
      <vt:lpstr>新細明體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住田 晃昭</dc:creator>
  <cp:lastModifiedBy>鈴木 一帆</cp:lastModifiedBy>
  <cp:revision>49</cp:revision>
  <cp:lastPrinted>2022-03-14T05:16:19Z</cp:lastPrinted>
  <dcterms:created xsi:type="dcterms:W3CDTF">2018-03-14T09:57:06Z</dcterms:created>
  <dcterms:modified xsi:type="dcterms:W3CDTF">2022-03-14T11:41:00Z</dcterms:modified>
</cp:coreProperties>
</file>